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67" r:id="rId2"/>
    <p:sldId id="314" r:id="rId3"/>
    <p:sldId id="313" r:id="rId4"/>
    <p:sldId id="312" r:id="rId5"/>
    <p:sldId id="311" r:id="rId6"/>
    <p:sldId id="284" r:id="rId7"/>
    <p:sldId id="272" r:id="rId8"/>
    <p:sldId id="285" r:id="rId9"/>
    <p:sldId id="275" r:id="rId10"/>
    <p:sldId id="273" r:id="rId11"/>
    <p:sldId id="274" r:id="rId12"/>
    <p:sldId id="276" r:id="rId13"/>
    <p:sldId id="277" r:id="rId14"/>
    <p:sldId id="278" r:id="rId15"/>
    <p:sldId id="279" r:id="rId16"/>
    <p:sldId id="283" r:id="rId17"/>
    <p:sldId id="331" r:id="rId18"/>
    <p:sldId id="271" r:id="rId19"/>
    <p:sldId id="286" r:id="rId20"/>
    <p:sldId id="298" r:id="rId21"/>
    <p:sldId id="282" r:id="rId22"/>
    <p:sldId id="280" r:id="rId23"/>
    <p:sldId id="289" r:id="rId24"/>
    <p:sldId id="293" r:id="rId25"/>
    <p:sldId id="292" r:id="rId26"/>
    <p:sldId id="294" r:id="rId27"/>
    <p:sldId id="297" r:id="rId28"/>
    <p:sldId id="258" r:id="rId29"/>
    <p:sldId id="259" r:id="rId30"/>
    <p:sldId id="260" r:id="rId31"/>
    <p:sldId id="261" r:id="rId32"/>
    <p:sldId id="262" r:id="rId33"/>
    <p:sldId id="263" r:id="rId34"/>
    <p:sldId id="321" r:id="rId35"/>
    <p:sldId id="268" r:id="rId36"/>
    <p:sldId id="266" r:id="rId37"/>
    <p:sldId id="264" r:id="rId38"/>
    <p:sldId id="265" r:id="rId39"/>
    <p:sldId id="335" r:id="rId40"/>
    <p:sldId id="336" r:id="rId41"/>
    <p:sldId id="337" r:id="rId42"/>
    <p:sldId id="257" r:id="rId43"/>
    <p:sldId id="256" r:id="rId44"/>
    <p:sldId id="299" r:id="rId45"/>
    <p:sldId id="302" r:id="rId46"/>
    <p:sldId id="281" r:id="rId47"/>
    <p:sldId id="329" r:id="rId48"/>
    <p:sldId id="326" r:id="rId49"/>
    <p:sldId id="327" r:id="rId50"/>
    <p:sldId id="328" r:id="rId51"/>
    <p:sldId id="324" r:id="rId52"/>
    <p:sldId id="325" r:id="rId53"/>
    <p:sldId id="322" r:id="rId54"/>
    <p:sldId id="330" r:id="rId55"/>
    <p:sldId id="318" r:id="rId56"/>
    <p:sldId id="319" r:id="rId57"/>
    <p:sldId id="320" r:id="rId58"/>
    <p:sldId id="316" r:id="rId59"/>
    <p:sldId id="291" r:id="rId60"/>
    <p:sldId id="323" r:id="rId61"/>
    <p:sldId id="333" r:id="rId62"/>
    <p:sldId id="334" r:id="rId63"/>
    <p:sldId id="307" r:id="rId64"/>
    <p:sldId id="308" r:id="rId65"/>
    <p:sldId id="309" r:id="rId66"/>
    <p:sldId id="310" r:id="rId67"/>
    <p:sldId id="317" r:id="rId68"/>
    <p:sldId id="304" r:id="rId69"/>
    <p:sldId id="305" r:id="rId70"/>
    <p:sldId id="306" r:id="rId71"/>
    <p:sldId id="303" r:id="rId72"/>
    <p:sldId id="269" r:id="rId73"/>
    <p:sldId id="300" r:id="rId74"/>
    <p:sldId id="338" r:id="rId75"/>
    <p:sldId id="270" r:id="rId76"/>
    <p:sldId id="315" r:id="rId77"/>
    <p:sldId id="288" r:id="rId78"/>
    <p:sldId id="287" r:id="rId79"/>
    <p:sldId id="290" r:id="rId80"/>
    <p:sldId id="295" r:id="rId81"/>
    <p:sldId id="296" r:id="rId82"/>
    <p:sldId id="301" r:id="rId83"/>
    <p:sldId id="332"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45" d="100"/>
          <a:sy n="45" d="100"/>
        </p:scale>
        <p:origin x="-12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785E2-8CD4-4585-9D70-9234921C7315}" type="datetimeFigureOut">
              <a:rPr lang="en-US" smtClean="0"/>
              <a:pPr/>
              <a:t>10/11/2010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FCC08-BEB1-478D-A713-1AFC65FCD2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medicinenet.com/script/main/art.asp?articlekey=10223" TargetMode="External"/><Relationship Id="rId3" Type="http://schemas.openxmlformats.org/officeDocument/2006/relationships/hyperlink" Target="http://www.medicinenet.com/script/main/art.asp?articlekey=2516" TargetMode="External"/><Relationship Id="rId7" Type="http://schemas.openxmlformats.org/officeDocument/2006/relationships/hyperlink" Target="http://www.medicinenet.com/script/main/art.asp?articlekey=11771" TargetMode="External"/><Relationship Id="rId12" Type="http://schemas.openxmlformats.org/officeDocument/2006/relationships/hyperlink" Target="http://www.medicinenet.com/script/main/art.asp?articlekey=10812"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www.medicinenet.com/script/main/art.asp?articlekey=4723" TargetMode="External"/><Relationship Id="rId11" Type="http://schemas.openxmlformats.org/officeDocument/2006/relationships/hyperlink" Target="http://www.medicinenet.com/script/main/art.asp?articlekey=3906" TargetMode="External"/><Relationship Id="rId5" Type="http://schemas.openxmlformats.org/officeDocument/2006/relationships/hyperlink" Target="http://www.medicinenet.com/script/main/art.asp?articlekey=488" TargetMode="External"/><Relationship Id="rId10" Type="http://schemas.openxmlformats.org/officeDocument/2006/relationships/hyperlink" Target="http://www.medicinenet.com/script/main/art.asp?articlekey=11351" TargetMode="External"/><Relationship Id="rId4" Type="http://schemas.openxmlformats.org/officeDocument/2006/relationships/hyperlink" Target="http://www.medicinenet.com/script/main/art.asp?articlekey=4915" TargetMode="External"/><Relationship Id="rId9" Type="http://schemas.openxmlformats.org/officeDocument/2006/relationships/hyperlink" Target="http://www.medicinenet.com/script/main/art.asp?articlekey=1017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discovery of this class of </a:t>
            </a:r>
            <a:r>
              <a:rPr lang="en-US" dirty="0" err="1" smtClean="0"/>
              <a:t>biochemicals</a:t>
            </a:r>
            <a:r>
              <a:rPr lang="en-US" dirty="0" smtClean="0"/>
              <a:t> has an unusual and interesting history. In the 1960s, biomedical researchers studying the causes and effects of opium addiction had detected what they suspected were "opiate receptors" in brain tissue. Since it seemed quite unlikely that humans (or other vertebrates) would contain a specific receptor designed for a chemical derived from the poppy plant, the researchers focused their attention on </a:t>
            </a:r>
            <a:r>
              <a:rPr lang="en-US" dirty="0" err="1" smtClean="0"/>
              <a:t>biochemicals</a:t>
            </a:r>
            <a:r>
              <a:rPr lang="en-US" dirty="0" smtClean="0"/>
              <a:t> that might be synthesized in the brain itself. Early in the 1970s, several small peptides were isolated that appeared to possess natural analgesic properties, and these were collectively termed </a:t>
            </a:r>
            <a:r>
              <a:rPr lang="en-US" b="1" dirty="0" err="1" smtClean="0"/>
              <a:t>enkephalins</a:t>
            </a:r>
            <a:r>
              <a:rPr lang="en-US" dirty="0" smtClean="0"/>
              <a:t> and </a:t>
            </a:r>
            <a:r>
              <a:rPr lang="en-US" b="1" dirty="0" smtClean="0"/>
              <a:t>endorphins</a:t>
            </a:r>
            <a:endParaRPr lang="en-US" dirty="0" smtClean="0"/>
          </a:p>
          <a:p>
            <a:endParaRPr lang="en-US" dirty="0"/>
          </a:p>
        </p:txBody>
      </p:sp>
      <p:sp>
        <p:nvSpPr>
          <p:cNvPr id="4" name="Slide Number Placeholder 3"/>
          <p:cNvSpPr>
            <a:spLocks noGrp="1"/>
          </p:cNvSpPr>
          <p:nvPr>
            <p:ph type="sldNum" sz="quarter" idx="10"/>
          </p:nvPr>
        </p:nvSpPr>
        <p:spPr/>
        <p:txBody>
          <a:bodyPr/>
          <a:lstStyle/>
          <a:p>
            <a:fld id="{80EFCC08-BEB1-478D-A713-1AFC65FCD29D}"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Importance of Endorphins</a:t>
            </a:r>
          </a:p>
          <a:p>
            <a:r>
              <a:rPr lang="en-US" dirty="0" smtClean="0"/>
              <a:t>Endorphins are substances produced only by the human brain. They are important for pain control, as well as regulating blood pressure and body temperature (</a:t>
            </a:r>
            <a:r>
              <a:rPr lang="en-US" dirty="0" err="1" smtClean="0"/>
              <a:t>Andersson</a:t>
            </a:r>
            <a:r>
              <a:rPr lang="en-US" dirty="0" smtClean="0"/>
              <a:t> and Lundeberg, 1995). During stress, people who secrete endorphins have lower heart rate reactivity. Before and during recovery from stress, an endorphin producer has lower mean arterial blood pressure (</a:t>
            </a:r>
            <a:r>
              <a:rPr lang="en-US" dirty="0" err="1" smtClean="0"/>
              <a:t>McCubbin</a:t>
            </a:r>
            <a:r>
              <a:rPr lang="en-US" dirty="0" smtClean="0"/>
              <a:t>, et al., 1992). Endorphins are the body's own opiate (</a:t>
            </a:r>
            <a:r>
              <a:rPr lang="en-US" dirty="0" err="1" smtClean="0"/>
              <a:t>Terenius</a:t>
            </a:r>
            <a:r>
              <a:rPr lang="en-US" dirty="0" smtClean="0"/>
              <a:t>, 1982).</a:t>
            </a:r>
          </a:p>
          <a:p>
            <a:r>
              <a:rPr lang="en-US" dirty="0" smtClean="0"/>
              <a:t>Endorphins are hundreds of times more powerful than heroin and many times more than morphine (</a:t>
            </a:r>
            <a:r>
              <a:rPr lang="en-US" dirty="0" err="1" smtClean="0"/>
              <a:t>Cornejo</a:t>
            </a:r>
            <a:r>
              <a:rPr lang="en-US" dirty="0" smtClean="0"/>
              <a:t>, 1995; Davis, 1984). In terms of stimulant power, they have a tremendous impact on attitude, the will and mental insight. Experimental work with animals has shown improvements in memory and learning capacity when endorphins were involved (Davis, 1984).</a:t>
            </a:r>
          </a:p>
          <a:p>
            <a:r>
              <a:rPr lang="en-US" dirty="0" smtClean="0"/>
              <a:t>Great leaders produce high levels of endorphins (</a:t>
            </a:r>
            <a:r>
              <a:rPr lang="en-US" dirty="0" err="1" smtClean="0"/>
              <a:t>Cornejo</a:t>
            </a:r>
            <a:r>
              <a:rPr lang="en-US" dirty="0" smtClean="0"/>
              <a:t>, 1995). From a physiological viewpoint, this helps explain their energy, tenacity and power despite the problems they face. For instance, how did a person like Mother Teresa, so small and frail, work so hard and feed thousands of people each day?</a:t>
            </a:r>
          </a:p>
          <a:p>
            <a:r>
              <a:rPr lang="en-US" dirty="0" smtClean="0"/>
              <a:t>Endorphins make us feel good. They give us a sensation of wellness and peace, helping shrink our problems to their true dimensions. They diminish our giants, creating a euphoric effect that gives us energy, enthusiasm and power to accomplish daily tasks (Pierce, et al., 1993).</a:t>
            </a:r>
          </a:p>
          <a:p>
            <a:r>
              <a:rPr lang="en-US" dirty="0" smtClean="0"/>
              <a:t>Since endorphins are so important, what can we do to produce them? Several stimuli make our brains produce these substances, such as meditation, laughing and positive attitude (Harte, </a:t>
            </a:r>
            <a:r>
              <a:rPr lang="en-US" dirty="0" err="1" smtClean="0"/>
              <a:t>Eifert</a:t>
            </a:r>
            <a:r>
              <a:rPr lang="en-US" dirty="0" smtClean="0"/>
              <a:t> and Smith, 1995). There is one stimulus, however, that makes our brains produce endorphins in larger amounts-intensive aerobic exercise (</a:t>
            </a:r>
            <a:r>
              <a:rPr lang="en-US" dirty="0" err="1" smtClean="0"/>
              <a:t>Rahkila</a:t>
            </a:r>
            <a:r>
              <a:rPr lang="en-US" dirty="0" smtClean="0"/>
              <a:t>, et al, 1988</a:t>
            </a:r>
            <a:endParaRPr lang="en-US" dirty="0"/>
          </a:p>
        </p:txBody>
      </p:sp>
      <p:sp>
        <p:nvSpPr>
          <p:cNvPr id="4" name="Slide Number Placeholder 3"/>
          <p:cNvSpPr>
            <a:spLocks noGrp="1"/>
          </p:cNvSpPr>
          <p:nvPr>
            <p:ph type="sldNum" sz="quarter" idx="10"/>
          </p:nvPr>
        </p:nvSpPr>
        <p:spPr/>
        <p:txBody>
          <a:bodyPr/>
          <a:lstStyle/>
          <a:p>
            <a:fld id="{80EFCC08-BEB1-478D-A713-1AFC65FCD29D}" type="slidenum">
              <a:rPr lang="en-US" smtClean="0"/>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Endorphins are among the </a:t>
            </a:r>
            <a:r>
              <a:rPr lang="en-US" u="sng" dirty="0" smtClean="0">
                <a:hlinkClick r:id="rId3"/>
              </a:rPr>
              <a:t>brain</a:t>
            </a:r>
            <a:r>
              <a:rPr lang="en-US" dirty="0" smtClean="0"/>
              <a:t> chemicals known as neurotransmitters, which function to transmit electrical signals within the nervous system. At least 20 types of endorphins have been demonstrated in humans. Endorphins can be found in the </a:t>
            </a:r>
            <a:r>
              <a:rPr lang="en-US" u="sng" dirty="0" smtClean="0">
                <a:hlinkClick r:id="rId4"/>
              </a:rPr>
              <a:t>pituitary gland</a:t>
            </a:r>
            <a:r>
              <a:rPr lang="en-US" dirty="0" smtClean="0"/>
              <a:t>, in other parts of the brain, or distributed throughout the nervous system. </a:t>
            </a:r>
          </a:p>
          <a:p>
            <a:r>
              <a:rPr lang="en-US" u="sng" dirty="0" smtClean="0">
                <a:hlinkClick r:id="rId5"/>
              </a:rPr>
              <a:t>Stress</a:t>
            </a:r>
            <a:r>
              <a:rPr lang="en-US" dirty="0" smtClean="0"/>
              <a:t> and </a:t>
            </a:r>
            <a:r>
              <a:rPr lang="en-US" u="sng" dirty="0" smtClean="0">
                <a:hlinkClick r:id="rId6"/>
              </a:rPr>
              <a:t>pain</a:t>
            </a:r>
            <a:r>
              <a:rPr lang="en-US" dirty="0" smtClean="0"/>
              <a:t> are the two most common factors leading to the release of endorphins. Endorphins interact with the </a:t>
            </a:r>
            <a:r>
              <a:rPr lang="en-US" u="sng" dirty="0" smtClean="0">
                <a:hlinkClick r:id="rId7"/>
              </a:rPr>
              <a:t>opiate</a:t>
            </a:r>
            <a:r>
              <a:rPr lang="en-US" dirty="0" smtClean="0"/>
              <a:t> receptors in the brain to reduce our perception of pain and act similarly to drugs such as </a:t>
            </a:r>
            <a:r>
              <a:rPr lang="en-US" u="sng" dirty="0" smtClean="0">
                <a:hlinkClick r:id="rId8"/>
              </a:rPr>
              <a:t>morphine</a:t>
            </a:r>
            <a:r>
              <a:rPr lang="en-US" dirty="0" smtClean="0"/>
              <a:t> and codeine. In contrast to the opiate drugs, however, activation of the opiate receptors by the body's endorphins does not lead to </a:t>
            </a:r>
            <a:r>
              <a:rPr lang="en-US" u="sng" dirty="0" smtClean="0">
                <a:hlinkClick r:id="rId9"/>
              </a:rPr>
              <a:t>addiction</a:t>
            </a:r>
            <a:r>
              <a:rPr lang="en-US" dirty="0" smtClean="0"/>
              <a:t> or dependence. </a:t>
            </a:r>
          </a:p>
          <a:p>
            <a:r>
              <a:rPr lang="en-US" dirty="0" smtClean="0"/>
              <a:t>In addition to decreased feelings of pain, secretion of endorphins leads to feelings of </a:t>
            </a:r>
            <a:r>
              <a:rPr lang="en-US" u="sng" dirty="0" smtClean="0">
                <a:hlinkClick r:id="rId10"/>
              </a:rPr>
              <a:t>euphoria</a:t>
            </a:r>
            <a:r>
              <a:rPr lang="en-US" dirty="0" smtClean="0"/>
              <a:t>, modulation of appetite, release of sex hormones, and enhancement of the </a:t>
            </a:r>
            <a:r>
              <a:rPr lang="en-US" u="sng" dirty="0" smtClean="0">
                <a:hlinkClick r:id="rId11"/>
              </a:rPr>
              <a:t>immune response</a:t>
            </a:r>
            <a:r>
              <a:rPr lang="en-US" dirty="0" smtClean="0"/>
              <a:t>. With high </a:t>
            </a:r>
            <a:r>
              <a:rPr lang="en-US" u="sng" dirty="0" smtClean="0">
                <a:hlinkClick r:id="rId12"/>
              </a:rPr>
              <a:t>endorphin</a:t>
            </a:r>
            <a:r>
              <a:rPr lang="en-US" dirty="0" smtClean="0"/>
              <a:t> levels, we feel less pain and fewer negative effects of stress. Endorphins have been suggested as modulators of the so-called "runner's high" that athletes achieve with prolonged exercise. While the role of endorphins and other compounds as potential triggers of this euphoric response has been debated extensively by doctors and scientists, it is at least known that the body does produce endorphins in response to prolonged, continuous exercise. </a:t>
            </a:r>
          </a:p>
          <a:p>
            <a:endParaRPr lang="en-US" dirty="0"/>
          </a:p>
        </p:txBody>
      </p:sp>
      <p:sp>
        <p:nvSpPr>
          <p:cNvPr id="4" name="Slide Number Placeholder 3"/>
          <p:cNvSpPr>
            <a:spLocks noGrp="1"/>
          </p:cNvSpPr>
          <p:nvPr>
            <p:ph type="sldNum" sz="quarter" idx="10"/>
          </p:nvPr>
        </p:nvSpPr>
        <p:spPr/>
        <p:txBody>
          <a:bodyPr/>
          <a:lstStyle/>
          <a:p>
            <a:fld id="{80EFCC08-BEB1-478D-A713-1AFC65FCD29D}"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bottom panel depicts the same distributions conditional on survival to age 10, an age that is arbitrary but convenient (Edwards and </a:t>
            </a:r>
            <a:r>
              <a:rPr lang="en-US" dirty="0" err="1" smtClean="0"/>
              <a:t>Tuljapurkar</a:t>
            </a:r>
            <a:r>
              <a:rPr lang="en-US" dirty="0" smtClean="0"/>
              <a:t> 2005). Here, once we have removed the impact of infant mortality, we can see a nearly perfect rightward shift of the adult length of life distribution, resulting in a higher mean adult life expectancy with very little, if any, change in total variance. This dynamic is all but impossible to see or measure in the top panel because trends in infant mortality tend to overwhelm measures of total inequality.</a:t>
            </a:r>
          </a:p>
          <a:p>
            <a:endParaRPr lang="en-US" dirty="0"/>
          </a:p>
        </p:txBody>
      </p:sp>
      <p:sp>
        <p:nvSpPr>
          <p:cNvPr id="4" name="Slide Number Placeholder 3"/>
          <p:cNvSpPr>
            <a:spLocks noGrp="1"/>
          </p:cNvSpPr>
          <p:nvPr>
            <p:ph type="sldNum" sz="quarter" idx="10"/>
          </p:nvPr>
        </p:nvSpPr>
        <p:spPr/>
        <p:txBody>
          <a:bodyPr/>
          <a:lstStyle/>
          <a:p>
            <a:fld id="{80EFCC08-BEB1-478D-A713-1AFC65FCD29D}" type="slidenum">
              <a:rPr lang="en-US" smtClean="0"/>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F447D-33BC-4700-A40A-FE42D9F2550A}" type="datetimeFigureOut">
              <a:rPr lang="en-US" smtClean="0"/>
              <a:pPr/>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A00BB-9D0F-4560-AA4F-9195572799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F447D-33BC-4700-A40A-FE42D9F2550A}" type="datetimeFigureOut">
              <a:rPr lang="en-US" smtClean="0"/>
              <a:pPr/>
              <a:t>10/11/2010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A00BB-9D0F-4560-AA4F-9195572799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np/imgres?imgurl=http://esoriano.files.wordpress.com/2007/05/human_body.jpg&amp;imgrefurl=http://esoriano.wordpress.com/2007/05/25/from-dust-to-man-a-scientific-proof/&amp;h=500&amp;w=375&amp;sz=19&amp;tbnid=ZVPybgWR1dxGcM:&amp;tbnh=130&amp;tbnw=98&amp;prev=/images?q=human+body+pictures&amp;hl=ne&amp;usg=__fcYVw6yhdKy0SGxLkkMOGoGMS48=&amp;sa=X&amp;ei=IrgZTK_yAorJcZHs8PQJ&amp;ved=0CA4Q9QEwB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np/imgres?imgurl=http://esoriano.files.wordpress.com/2007/05/human_body.jpg&amp;imgrefurl=http://esoriano.wordpress.com/2007/05/25/from-dust-to-man-a-scientific-proof/&amp;h=500&amp;w=375&amp;sz=19&amp;tbnid=ZVPybgWR1dxGcM:&amp;tbnh=130&amp;tbnw=98&amp;prev=/images?q=human+body+pictures&amp;hl=ne&amp;usg=__fcYVw6yhdKy0SGxLkkMOGoGMS48=&amp;sa=X&amp;ei=IrgZTK_yAorJcZHs8PQJ&amp;ved=0CA4Q9QEwBA"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Process_(science)" TargetMode="External"/><Relationship Id="rId3" Type="http://schemas.openxmlformats.org/officeDocument/2006/relationships/image" Target="../media/image28.jpeg"/><Relationship Id="rId7" Type="http://schemas.openxmlformats.org/officeDocument/2006/relationships/hyperlink" Target="http://en.wikipedia.org/wiki/Senses" TargetMode="External"/><Relationship Id="rId2" Type="http://schemas.openxmlformats.org/officeDocument/2006/relationships/hyperlink" Target="http://en.wikipedia.org/wiki/File:Herkulaneischer_Meister_002.jpg" TargetMode="External"/><Relationship Id="rId1" Type="http://schemas.openxmlformats.org/officeDocument/2006/relationships/slideLayout" Target="../slideLayouts/slideLayout6.xml"/><Relationship Id="rId6" Type="http://schemas.openxmlformats.org/officeDocument/2006/relationships/hyperlink" Target="http://en.wikipedia.org/wiki/Perception" TargetMode="External"/><Relationship Id="rId5" Type="http://schemas.openxmlformats.org/officeDocument/2006/relationships/hyperlink" Target="http://en.wikipedia.org/wiki/Mind" TargetMode="External"/><Relationship Id="rId4" Type="http://schemas.openxmlformats.org/officeDocument/2006/relationships/hyperlink" Target="http://en.wikipedia.org/wiki/Theory_of_form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Psychiatry" TargetMode="External"/><Relationship Id="rId13" Type="http://schemas.openxmlformats.org/officeDocument/2006/relationships/hyperlink" Target="http://en.wikipedia.org/w/index.php?title=Robert_Ader&amp;action=edit&amp;redlink=1" TargetMode="External"/><Relationship Id="rId3" Type="http://schemas.openxmlformats.org/officeDocument/2006/relationships/hyperlink" Target="http://en.wikipedia.org/wiki/Neuroscience" TargetMode="External"/><Relationship Id="rId7" Type="http://schemas.openxmlformats.org/officeDocument/2006/relationships/hyperlink" Target="http://en.wikipedia.org/wiki/Molecular_biology" TargetMode="External"/><Relationship Id="rId12" Type="http://schemas.openxmlformats.org/officeDocument/2006/relationships/hyperlink" Target="http://en.wikipedia.org/wiki/Rheumatology" TargetMode="External"/><Relationship Id="rId17" Type="http://schemas.openxmlformats.org/officeDocument/2006/relationships/hyperlink" Target="http://en.wikipedia.org/wiki/Neuropeptide" TargetMode="External"/><Relationship Id="rId2" Type="http://schemas.openxmlformats.org/officeDocument/2006/relationships/hyperlink" Target="http://en.wikipedia.org/wiki/Psychology" TargetMode="External"/><Relationship Id="rId16" Type="http://schemas.openxmlformats.org/officeDocument/2006/relationships/hyperlink" Target="http://en.wikipedia.org/wiki/Candace_Pert" TargetMode="External"/><Relationship Id="rId1" Type="http://schemas.openxmlformats.org/officeDocument/2006/relationships/slideLayout" Target="../slideLayouts/slideLayout6.xml"/><Relationship Id="rId6" Type="http://schemas.openxmlformats.org/officeDocument/2006/relationships/hyperlink" Target="http://en.wikipedia.org/wiki/Pharmacology" TargetMode="External"/><Relationship Id="rId11" Type="http://schemas.openxmlformats.org/officeDocument/2006/relationships/hyperlink" Target="http://en.wikipedia.org/wiki/Endocrinology" TargetMode="External"/><Relationship Id="rId5" Type="http://schemas.openxmlformats.org/officeDocument/2006/relationships/hyperlink" Target="http://en.wikipedia.org/wiki/Physiology" TargetMode="External"/><Relationship Id="rId15" Type="http://schemas.openxmlformats.org/officeDocument/2006/relationships/hyperlink" Target="http://en.wikipedia.org/wiki/Indiana_University" TargetMode="External"/><Relationship Id="rId10" Type="http://schemas.openxmlformats.org/officeDocument/2006/relationships/hyperlink" Target="http://en.wikipedia.org/wiki/Infectious_diseases" TargetMode="External"/><Relationship Id="rId4" Type="http://schemas.openxmlformats.org/officeDocument/2006/relationships/hyperlink" Target="http://en.wikipedia.org/wiki/Immunology" TargetMode="External"/><Relationship Id="rId9" Type="http://schemas.openxmlformats.org/officeDocument/2006/relationships/hyperlink" Target="http://en.wikipedia.org/wiki/Behavioral_medicine" TargetMode="External"/><Relationship Id="rId14" Type="http://schemas.openxmlformats.org/officeDocument/2006/relationships/hyperlink" Target="http://en.wikipedia.org/wiki/University_of_Rochest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Blood_pressure" TargetMode="External"/><Relationship Id="rId13" Type="http://schemas.openxmlformats.org/officeDocument/2006/relationships/hyperlink" Target="http://en.wikipedia.org/wiki/Cytotoxic_T_cells" TargetMode="External"/><Relationship Id="rId3" Type="http://schemas.openxmlformats.org/officeDocument/2006/relationships/hyperlink" Target="http://en.wikipedia.org/wiki/Fear" TargetMode="External"/><Relationship Id="rId7" Type="http://schemas.openxmlformats.org/officeDocument/2006/relationships/hyperlink" Target="http://en.wikipedia.org/wiki/Heart_rate" TargetMode="External"/><Relationship Id="rId12" Type="http://schemas.openxmlformats.org/officeDocument/2006/relationships/hyperlink" Target="http://en.wikipedia.org/wiki/Suppressor_T_cells" TargetMode="External"/><Relationship Id="rId2" Type="http://schemas.openxmlformats.org/officeDocument/2006/relationships/hyperlink" Target="http://en.wikipedia.org/wiki/Anxiety" TargetMode="External"/><Relationship Id="rId1" Type="http://schemas.openxmlformats.org/officeDocument/2006/relationships/slideLayout" Target="../slideLayouts/slideLayout6.xml"/><Relationship Id="rId6" Type="http://schemas.openxmlformats.org/officeDocument/2006/relationships/hyperlink" Target="http://en.wikipedia.org/wiki/Sadness" TargetMode="External"/><Relationship Id="rId11" Type="http://schemas.openxmlformats.org/officeDocument/2006/relationships/hyperlink" Target="http://en.wikipedia.org/wiki/Helper_T_cells" TargetMode="External"/><Relationship Id="rId5" Type="http://schemas.openxmlformats.org/officeDocument/2006/relationships/hyperlink" Target="http://en.wikipedia.org/wiki/Anger" TargetMode="External"/><Relationship Id="rId15" Type="http://schemas.openxmlformats.org/officeDocument/2006/relationships/hyperlink" Target="http://en.wikipedia.org/wiki/Natural_killer" TargetMode="External"/><Relationship Id="rId10" Type="http://schemas.openxmlformats.org/officeDocument/2006/relationships/hyperlink" Target="http://en.wikipedia.org/wiki/White_blood_cells" TargetMode="External"/><Relationship Id="rId4" Type="http://schemas.openxmlformats.org/officeDocument/2006/relationships/hyperlink" Target="http://en.wikipedia.org/wiki/Stress_(biology)" TargetMode="External"/><Relationship Id="rId9" Type="http://schemas.openxmlformats.org/officeDocument/2006/relationships/hyperlink" Target="http://en.wikipedia.org/wiki/Sweating" TargetMode="External"/><Relationship Id="rId14" Type="http://schemas.openxmlformats.org/officeDocument/2006/relationships/hyperlink" Target="http://en.wikipedia.org/wiki/B_cel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Adrenal_medulla" TargetMode="External"/><Relationship Id="rId2" Type="http://schemas.openxmlformats.org/officeDocument/2006/relationships/hyperlink" Target="http://en.wikipedia.org/wiki/Pituitary"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Autonomic_nervous_system" TargetMode="External"/><Relationship Id="rId3" Type="http://schemas.openxmlformats.org/officeDocument/2006/relationships/hyperlink" Target="http://en.wikipedia.org/wiki/Antigen" TargetMode="External"/><Relationship Id="rId7" Type="http://schemas.openxmlformats.org/officeDocument/2006/relationships/hyperlink" Target="http://en.wikipedia.org/wiki/Adrenocorticotropic_hormone" TargetMode="External"/><Relationship Id="rId2" Type="http://schemas.openxmlformats.org/officeDocument/2006/relationships/hyperlink" Target="http://en.wikipedia.org/wiki/Cell_adhesion" TargetMode="External"/><Relationship Id="rId1" Type="http://schemas.openxmlformats.org/officeDocument/2006/relationships/slideLayout" Target="../slideLayouts/slideLayout6.xml"/><Relationship Id="rId6" Type="http://schemas.openxmlformats.org/officeDocument/2006/relationships/hyperlink" Target="http://en.wikipedia.org/wiki/Hypothalamus" TargetMode="External"/><Relationship Id="rId5" Type="http://schemas.openxmlformats.org/officeDocument/2006/relationships/hyperlink" Target="http://en.wikipedia.org/wiki/Corticotropin-releasing_hormone" TargetMode="External"/><Relationship Id="rId4" Type="http://schemas.openxmlformats.org/officeDocument/2006/relationships/hyperlink" Target="http://en.wikipedia.org/wiki/Apoptosi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medicinenet.com/script/main/art.asp?articlekey=10223" TargetMode="External"/><Relationship Id="rId3" Type="http://schemas.openxmlformats.org/officeDocument/2006/relationships/hyperlink" Target="http://www.medicinenet.com/script/main/art.asp?articlekey=2516" TargetMode="External"/><Relationship Id="rId7" Type="http://schemas.openxmlformats.org/officeDocument/2006/relationships/hyperlink" Target="http://www.medicinenet.com/script/main/art.asp?articlekey=11771" TargetMode="External"/><Relationship Id="rId12" Type="http://schemas.openxmlformats.org/officeDocument/2006/relationships/hyperlink" Target="http://www.medicinenet.com/script/main/art.asp?articlekey=108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edicinenet.com/script/main/art.asp?articlekey=4723" TargetMode="External"/><Relationship Id="rId11" Type="http://schemas.openxmlformats.org/officeDocument/2006/relationships/hyperlink" Target="http://www.medicinenet.com/script/main/art.asp?articlekey=3906" TargetMode="External"/><Relationship Id="rId5" Type="http://schemas.openxmlformats.org/officeDocument/2006/relationships/hyperlink" Target="http://www.medicinenet.com/script/main/art.asp?articlekey=488" TargetMode="External"/><Relationship Id="rId10" Type="http://schemas.openxmlformats.org/officeDocument/2006/relationships/hyperlink" Target="http://www.medicinenet.com/script/main/art.asp?articlekey=11351" TargetMode="External"/><Relationship Id="rId4" Type="http://schemas.openxmlformats.org/officeDocument/2006/relationships/hyperlink" Target="http://www.medicinenet.com/script/main/art.asp?articlekey=4915" TargetMode="External"/><Relationship Id="rId9" Type="http://schemas.openxmlformats.org/officeDocument/2006/relationships/hyperlink" Target="http://www.medicinenet.com/script/main/art.asp?articlekey=10177"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livinggallery.oneindia.in/v/album01/mahatma-gandhi/gandhi-travelling-train.jpg.html"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matter-of-spirit.com/purusha.htm"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audio" Target="file:///D:\Song\My%20Music\Song\Bhajan\OM%20(mantra).mp3" TargetMode="External"/><Relationship Id="rId5" Type="http://schemas.openxmlformats.org/officeDocument/2006/relationships/image" Target="../media/image56.png"/><Relationship Id="rId4" Type="http://schemas.openxmlformats.org/officeDocument/2006/relationships/image" Target="../media/image5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com.np/imgres?imgurl=http://esoriano.files.wordpress.com/2007/05/human_body.jpg&amp;imgrefurl=http://esoriano.wordpress.com/2007/05/25/from-dust-to-man-a-scientific-proof/&amp;h=500&amp;w=375&amp;sz=19&amp;tbnid=ZVPybgWR1dxGcM:&amp;tbnh=130&amp;tbnw=98&amp;prev=/images?q=human+body+pictures&amp;hl=ne&amp;usg=__fcYVw6yhdKy0SGxLkkMOGoGMS48=&amp;sa=X&amp;ei=IrgZTK_yAorJcZHs8PQJ&amp;ved=0CA4Q9QEwBA" TargetMode="External"/><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hyperlink" Target="http://www.google.com.np/imgres?imgurl=http://esoriano.files.wordpress.com/2007/05/human_body.jpg&amp;imgrefurl=http://esoriano.wordpress.com/2007/05/25/from-dust-to-man-a-scientific-proof/&amp;h=500&amp;w=375&amp;sz=19&amp;tbnid=ZVPybgWR1dxGcM:&amp;tbnh=130&amp;tbnw=98&amp;prev=/images?q=human+body+pictures&amp;hl=ne&amp;usg=__fcYVw6yhdKy0SGxLkkMOGoGMS48=&amp;sa=X&amp;ei=IrgZTK_yAorJcZHs8PQJ&amp;ved=0CA4Q9QEwBA" TargetMode="External"/><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3048000"/>
            <a:ext cx="7772400" cy="1470025"/>
          </a:xfrm>
        </p:spPr>
        <p:txBody>
          <a:bodyPr/>
          <a:lstStyle/>
          <a:p>
            <a:r>
              <a:rPr lang="en-US" dirty="0" smtClean="0"/>
              <a:t>The Basis for Diseases</a:t>
            </a:r>
            <a:endParaRPr lang="en-US" dirty="0"/>
          </a:p>
        </p:txBody>
      </p:sp>
      <p:sp>
        <p:nvSpPr>
          <p:cNvPr id="6" name="Subtitle 5"/>
          <p:cNvSpPr>
            <a:spLocks noGrp="1"/>
          </p:cNvSpPr>
          <p:nvPr>
            <p:ph type="subTitle" idx="1"/>
          </p:nvPr>
        </p:nvSpPr>
        <p:spPr>
          <a:xfrm>
            <a:off x="1524000" y="4648200"/>
            <a:ext cx="6400800" cy="1752600"/>
          </a:xfrm>
        </p:spPr>
        <p:txBody>
          <a:bodyPr/>
          <a:lstStyle/>
          <a:p>
            <a:r>
              <a:rPr lang="en-US" dirty="0" smtClean="0"/>
              <a:t>Prof. </a:t>
            </a:r>
            <a:r>
              <a:rPr lang="en-US" dirty="0" err="1" smtClean="0"/>
              <a:t>Pushpa</a:t>
            </a:r>
            <a:r>
              <a:rPr lang="en-US" dirty="0" smtClean="0"/>
              <a:t> Raj Sharma</a:t>
            </a:r>
            <a:endParaRPr lang="en-US" dirty="0"/>
          </a:p>
        </p:txBody>
      </p:sp>
      <p:pic>
        <p:nvPicPr>
          <p:cNvPr id="4" name="Picture 3" descr="rose.gif"/>
          <p:cNvPicPr>
            <a:picLocks noChangeAspect="1"/>
          </p:cNvPicPr>
          <p:nvPr/>
        </p:nvPicPr>
        <p:blipFill>
          <a:blip r:embed="rId2" cstate="print"/>
          <a:stretch>
            <a:fillRect/>
          </a:stretch>
        </p:blipFill>
        <p:spPr>
          <a:xfrm rot="19273686">
            <a:off x="1728001" y="856874"/>
            <a:ext cx="5088345" cy="25335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 weeks of fetal life</a:t>
            </a:r>
            <a:endParaRPr lang="en-US" dirty="0"/>
          </a:p>
        </p:txBody>
      </p:sp>
      <p:pic>
        <p:nvPicPr>
          <p:cNvPr id="2050" name="Picture 2" descr="C:\Documents and Settings\pushparaj\My Documents\My Pictures\spiritual\fetal_8_weeks_fetus_circle_s1.jpg"/>
          <p:cNvPicPr>
            <a:picLocks noGrp="1" noChangeAspect="1" noChangeArrowheads="1"/>
          </p:cNvPicPr>
          <p:nvPr>
            <p:ph idx="1"/>
          </p:nvPr>
        </p:nvPicPr>
        <p:blipFill>
          <a:blip r:embed="rId2" cstate="print"/>
          <a:srcRect/>
          <a:stretch>
            <a:fillRect/>
          </a:stretch>
        </p:blipFill>
        <p:spPr bwMode="auto">
          <a:xfrm>
            <a:off x="2224087" y="2267744"/>
            <a:ext cx="4695825" cy="31908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weeks of fetal life</a:t>
            </a:r>
            <a:endParaRPr lang="en-US" dirty="0"/>
          </a:p>
        </p:txBody>
      </p:sp>
      <p:pic>
        <p:nvPicPr>
          <p:cNvPr id="3074" name="Picture 2" descr="C:\Documents and Settings\pushparaj\My Documents\My Pictures\spiritual\fetal_fetus_at_16_weeks_s6.jpg"/>
          <p:cNvPicPr>
            <a:picLocks noGrp="1" noChangeAspect="1" noChangeArrowheads="1"/>
          </p:cNvPicPr>
          <p:nvPr>
            <p:ph idx="1"/>
          </p:nvPr>
        </p:nvPicPr>
        <p:blipFill>
          <a:blip r:embed="rId2" cstate="print"/>
          <a:srcRect/>
          <a:stretch>
            <a:fillRect/>
          </a:stretch>
        </p:blipFill>
        <p:spPr bwMode="auto">
          <a:xfrm>
            <a:off x="2224087" y="2267744"/>
            <a:ext cx="4695825" cy="31908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weeks of fetal life</a:t>
            </a:r>
            <a:endParaRPr lang="en-US" dirty="0"/>
          </a:p>
        </p:txBody>
      </p:sp>
      <p:pic>
        <p:nvPicPr>
          <p:cNvPr id="5122" name="Picture 2" descr="C:\Documents and Settings\pushparaj\My Documents\My Pictures\spiritual\fetal_ultrasound_20_weeks_s8.jpg"/>
          <p:cNvPicPr>
            <a:picLocks noGrp="1" noChangeAspect="1" noChangeArrowheads="1"/>
          </p:cNvPicPr>
          <p:nvPr>
            <p:ph idx="1"/>
          </p:nvPr>
        </p:nvPicPr>
        <p:blipFill>
          <a:blip r:embed="rId2" cstate="print"/>
          <a:srcRect/>
          <a:stretch>
            <a:fillRect/>
          </a:stretch>
        </p:blipFill>
        <p:spPr bwMode="auto">
          <a:xfrm>
            <a:off x="1752600" y="1752600"/>
            <a:ext cx="6055512" cy="4114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weeks: the first smile</a:t>
            </a:r>
            <a:endParaRPr lang="en-US" dirty="0"/>
          </a:p>
        </p:txBody>
      </p:sp>
      <p:pic>
        <p:nvPicPr>
          <p:cNvPr id="6146" name="Picture 2" descr="C:\Documents and Settings\pushparaj\My Documents\My Pictures\spiritual\fetal_ultrasound_24_weeks_s9.jpg"/>
          <p:cNvPicPr>
            <a:picLocks noGrp="1" noChangeAspect="1" noChangeArrowheads="1"/>
          </p:cNvPicPr>
          <p:nvPr>
            <p:ph idx="1"/>
          </p:nvPr>
        </p:nvPicPr>
        <p:blipFill>
          <a:blip r:embed="rId2" cstate="print"/>
          <a:srcRect/>
          <a:stretch>
            <a:fillRect/>
          </a:stretch>
        </p:blipFill>
        <p:spPr bwMode="auto">
          <a:xfrm>
            <a:off x="1371600" y="1688468"/>
            <a:ext cx="6019799" cy="409053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 weeks: just before birth</a:t>
            </a:r>
            <a:endParaRPr lang="en-US" dirty="0"/>
          </a:p>
        </p:txBody>
      </p:sp>
      <p:pic>
        <p:nvPicPr>
          <p:cNvPr id="7170" name="Picture 2" descr="C:\Documents and Settings\pushparaj\My Documents\My Pictures\spiritual\fetal_36_week_fetus_s12a.jpg"/>
          <p:cNvPicPr>
            <a:picLocks noGrp="1" noChangeAspect="1" noChangeArrowheads="1"/>
          </p:cNvPicPr>
          <p:nvPr>
            <p:ph idx="1"/>
          </p:nvPr>
        </p:nvPicPr>
        <p:blipFill>
          <a:blip r:embed="rId2" cstate="print"/>
          <a:srcRect/>
          <a:stretch>
            <a:fillRect/>
          </a:stretch>
        </p:blipFill>
        <p:spPr bwMode="auto">
          <a:xfrm>
            <a:off x="1600200" y="1843805"/>
            <a:ext cx="6257709" cy="425219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Karma begins</a:t>
            </a:r>
            <a:endParaRPr lang="en-US" dirty="0"/>
          </a:p>
        </p:txBody>
      </p:sp>
      <p:pic>
        <p:nvPicPr>
          <p:cNvPr id="8194" name="Picture 2" descr="C:\Documents and Settings\pushparaj\My Documents\My Pictures\spiritual\fetal_newborn_at_birth_s13.jpg"/>
          <p:cNvPicPr>
            <a:picLocks noGrp="1" noChangeAspect="1" noChangeArrowheads="1"/>
          </p:cNvPicPr>
          <p:nvPr>
            <p:ph idx="1"/>
          </p:nvPr>
        </p:nvPicPr>
        <p:blipFill>
          <a:blip r:embed="rId2" cstate="print"/>
          <a:srcRect/>
          <a:stretch>
            <a:fillRect/>
          </a:stretch>
        </p:blipFill>
        <p:spPr bwMode="auto">
          <a:xfrm>
            <a:off x="1524001" y="1792026"/>
            <a:ext cx="6477000" cy="440120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The physical brain and peripheral nervous system matures for </a:t>
            </a:r>
            <a:r>
              <a:rPr lang="en-US" dirty="0" smtClean="0"/>
              <a:t>function of body</a:t>
            </a:r>
            <a:endParaRPr lang="en-US" dirty="0"/>
          </a:p>
        </p:txBody>
      </p:sp>
      <p:pic>
        <p:nvPicPr>
          <p:cNvPr id="12290" name="Picture 2" descr="C:\Documents and Settings\pushparaj\My Documents\My Pictures\spiritual\braindevel0.gif"/>
          <p:cNvPicPr>
            <a:picLocks noGrp="1" noChangeAspect="1" noChangeArrowheads="1"/>
          </p:cNvPicPr>
          <p:nvPr>
            <p:ph idx="1"/>
          </p:nvPr>
        </p:nvPicPr>
        <p:blipFill>
          <a:blip r:embed="rId2" cstate="print"/>
          <a:srcRect/>
          <a:stretch>
            <a:fillRect/>
          </a:stretch>
        </p:blipFill>
        <p:spPr bwMode="auto">
          <a:xfrm>
            <a:off x="870181" y="2057400"/>
            <a:ext cx="7466522" cy="3581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dirty="0" smtClean="0"/>
              <a:t>Body = Physical</a:t>
            </a:r>
            <a:r>
              <a:rPr lang="en-US" dirty="0" smtClean="0"/>
              <a:t/>
            </a:r>
            <a:br>
              <a:rPr lang="en-US" dirty="0" smtClean="0"/>
            </a:br>
            <a:r>
              <a:rPr lang="en-US" dirty="0" smtClean="0"/>
              <a:t>Its origin?</a:t>
            </a:r>
            <a:br>
              <a:rPr lang="en-US" dirty="0" smtClean="0"/>
            </a:b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pPr lvl="1"/>
            <a:endParaRPr lang="en-US" dirty="0" smtClean="0"/>
          </a:p>
          <a:p>
            <a:pPr lvl="1"/>
            <a:endParaRPr lang="en-US" dirty="0" smtClean="0"/>
          </a:p>
          <a:p>
            <a:pPr lvl="1"/>
            <a:endParaRPr lang="en-US" dirty="0" smtClean="0"/>
          </a:p>
        </p:txBody>
      </p:sp>
      <p:pic>
        <p:nvPicPr>
          <p:cNvPr id="14348" name="Picture 12" descr="http://www.google.com.np/images?q=tbn:ZVPybgWR1dxGcM::esoriano.files.wordpress.com/2007/05/human_body.jpg&amp;h=94&amp;w=70&amp;usg=__0YXk2T_YWkdiwC-iHtFbiphXxWM=">
            <a:hlinkClick r:id="rId2"/>
          </p:cNvPr>
          <p:cNvPicPr>
            <a:picLocks noChangeAspect="1" noChangeArrowheads="1"/>
          </p:cNvPicPr>
          <p:nvPr/>
        </p:nvPicPr>
        <p:blipFill>
          <a:blip r:embed="rId3" cstate="print"/>
          <a:srcRect/>
          <a:stretch>
            <a:fillRect/>
          </a:stretch>
        </p:blipFill>
        <p:spPr bwMode="auto">
          <a:xfrm>
            <a:off x="0" y="1524000"/>
            <a:ext cx="2667000" cy="3581402"/>
          </a:xfrm>
          <a:prstGeom prst="rect">
            <a:avLst/>
          </a:prstGeom>
          <a:solidFill>
            <a:srgbClr val="FF0000"/>
          </a:solidFill>
        </p:spPr>
      </p:pic>
      <p:sp>
        <p:nvSpPr>
          <p:cNvPr id="6" name="Oval 5"/>
          <p:cNvSpPr/>
          <p:nvPr/>
        </p:nvSpPr>
        <p:spPr>
          <a:xfrm>
            <a:off x="2743200" y="1752600"/>
            <a:ext cx="3733800" cy="3733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endParaRPr lang="en-US" dirty="0">
              <a:solidFill>
                <a:srgbClr val="0070C0"/>
              </a:solidFill>
            </a:endParaRPr>
          </a:p>
        </p:txBody>
      </p:sp>
      <p:sp>
        <p:nvSpPr>
          <p:cNvPr id="7" name="Rectangle 6"/>
          <p:cNvSpPr/>
          <p:nvPr/>
        </p:nvSpPr>
        <p:spPr>
          <a:xfrm>
            <a:off x="2819400" y="1905000"/>
            <a:ext cx="3599671" cy="3477875"/>
          </a:xfrm>
          <a:prstGeom prst="rect">
            <a:avLst/>
          </a:prstGeom>
          <a:noFill/>
        </p:spPr>
        <p:txBody>
          <a:bodyPr wrap="square" lIns="91440" tIns="45720" rIns="91440" bIns="45720">
            <a:spAutoFit/>
          </a:bodyPr>
          <a:lstStyle/>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DNA</a:t>
            </a:r>
          </a:p>
          <a:p>
            <a:pPr algn="ctr"/>
            <a:endPar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Programmed</a:t>
            </a:r>
          </a:p>
          <a:p>
            <a:pPr algn="ctr"/>
            <a:endPar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RNA</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Down Arrow 7"/>
          <p:cNvSpPr/>
          <p:nvPr/>
        </p:nvSpPr>
        <p:spPr>
          <a:xfrm>
            <a:off x="4495800" y="39624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495800" y="2590800"/>
            <a:ext cx="3048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dirty="0" smtClean="0"/>
              <a:t>Physical= Body = Disease</a:t>
            </a:r>
            <a:br>
              <a:rPr lang="en-US" dirty="0" smtClean="0"/>
            </a:br>
            <a:r>
              <a:rPr lang="en-US" dirty="0" smtClean="0"/>
              <a:t>Its origin?</a:t>
            </a:r>
            <a:br>
              <a:rPr lang="en-US" dirty="0" smtClean="0"/>
            </a:b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pPr lvl="1"/>
            <a:endParaRPr lang="en-US" dirty="0" smtClean="0"/>
          </a:p>
          <a:p>
            <a:pPr lvl="1"/>
            <a:endParaRPr lang="en-US" dirty="0" smtClean="0"/>
          </a:p>
          <a:p>
            <a:pPr lvl="1"/>
            <a:endParaRPr lang="en-US" dirty="0" smtClean="0"/>
          </a:p>
        </p:txBody>
      </p:sp>
      <p:pic>
        <p:nvPicPr>
          <p:cNvPr id="14348" name="Picture 12" descr="http://www.google.com.np/images?q=tbn:ZVPybgWR1dxGcM::esoriano.files.wordpress.com/2007/05/human_body.jpg&amp;h=94&amp;w=70&amp;usg=__0YXk2T_YWkdiwC-iHtFbiphXxWM=">
            <a:hlinkClick r:id="rId2"/>
          </p:cNvPr>
          <p:cNvPicPr>
            <a:picLocks noChangeAspect="1" noChangeArrowheads="1"/>
          </p:cNvPicPr>
          <p:nvPr/>
        </p:nvPicPr>
        <p:blipFill>
          <a:blip r:embed="rId3" cstate="print"/>
          <a:srcRect/>
          <a:stretch>
            <a:fillRect/>
          </a:stretch>
        </p:blipFill>
        <p:spPr bwMode="auto">
          <a:xfrm>
            <a:off x="381000" y="2819400"/>
            <a:ext cx="990600" cy="1330235"/>
          </a:xfrm>
          <a:prstGeom prst="rect">
            <a:avLst/>
          </a:prstGeom>
          <a:solidFill>
            <a:srgbClr val="FF0000"/>
          </a:solidFill>
        </p:spPr>
      </p:pic>
      <p:sp>
        <p:nvSpPr>
          <p:cNvPr id="6" name="Oval 5"/>
          <p:cNvSpPr/>
          <p:nvPr/>
        </p:nvSpPr>
        <p:spPr>
          <a:xfrm>
            <a:off x="1981200" y="1752600"/>
            <a:ext cx="3733800" cy="3733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70C0"/>
              </a:solidFill>
            </a:endParaRPr>
          </a:p>
          <a:p>
            <a:pPr algn="ctr"/>
            <a:endParaRPr lang="en-US" dirty="0">
              <a:solidFill>
                <a:srgbClr val="0070C0"/>
              </a:solidFill>
            </a:endParaRPr>
          </a:p>
        </p:txBody>
      </p:sp>
      <p:sp>
        <p:nvSpPr>
          <p:cNvPr id="7" name="Rectangle 6"/>
          <p:cNvSpPr/>
          <p:nvPr/>
        </p:nvSpPr>
        <p:spPr>
          <a:xfrm>
            <a:off x="2057400" y="1905000"/>
            <a:ext cx="3599671" cy="3477875"/>
          </a:xfrm>
          <a:prstGeom prst="rect">
            <a:avLst/>
          </a:prstGeom>
          <a:noFill/>
        </p:spPr>
        <p:txBody>
          <a:bodyPr wrap="square" lIns="91440" tIns="45720" rIns="91440" bIns="45720">
            <a:spAutoFit/>
          </a:bodyPr>
          <a:lstStyle/>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External</a:t>
            </a:r>
          </a:p>
          <a:p>
            <a:pPr algn="ctr"/>
            <a:endPar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Environment</a:t>
            </a:r>
          </a:p>
          <a:p>
            <a:pPr algn="ctr"/>
            <a:endPar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Internal</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Down Arrow 7"/>
          <p:cNvSpPr/>
          <p:nvPr/>
        </p:nvSpPr>
        <p:spPr>
          <a:xfrm>
            <a:off x="3657600" y="39624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3657600" y="2590800"/>
            <a:ext cx="3048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pushparaj\My Documents\My Pictures\spiritual\earth-asia-300.jpg"/>
          <p:cNvPicPr>
            <a:picLocks noChangeAspect="1" noChangeArrowheads="1"/>
          </p:cNvPicPr>
          <p:nvPr/>
        </p:nvPicPr>
        <p:blipFill>
          <a:blip r:embed="rId4" cstate="print"/>
          <a:srcRect/>
          <a:stretch>
            <a:fillRect/>
          </a:stretch>
        </p:blipFill>
        <p:spPr bwMode="auto">
          <a:xfrm>
            <a:off x="6096000" y="2057400"/>
            <a:ext cx="2857500" cy="2857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physical brain for body</a:t>
            </a:r>
            <a:endParaRPr lang="en-US" dirty="0"/>
          </a:p>
        </p:txBody>
      </p:sp>
      <p:pic>
        <p:nvPicPr>
          <p:cNvPr id="15362" name="Picture 2" descr="C:\Documents and Settings\pushparaj\My Documents\My Pictures\spiritual\brain functional areas.jpg"/>
          <p:cNvPicPr>
            <a:picLocks noGrp="1" noChangeAspect="1" noChangeArrowheads="1"/>
          </p:cNvPicPr>
          <p:nvPr>
            <p:ph idx="1"/>
          </p:nvPr>
        </p:nvPicPr>
        <p:blipFill>
          <a:blip r:embed="rId2" cstate="print"/>
          <a:srcRect/>
          <a:stretch>
            <a:fillRect/>
          </a:stretch>
        </p:blipFill>
        <p:spPr bwMode="auto">
          <a:xfrm>
            <a:off x="2133600" y="1371600"/>
            <a:ext cx="4953000" cy="3461031"/>
          </a:xfrm>
          <a:prstGeom prst="rect">
            <a:avLst/>
          </a:prstGeom>
          <a:noFill/>
        </p:spPr>
      </p:pic>
      <p:sp>
        <p:nvSpPr>
          <p:cNvPr id="4" name="Subtitle 2"/>
          <p:cNvSpPr txBox="1">
            <a:spLocks/>
          </p:cNvSpPr>
          <p:nvPr/>
        </p:nvSpPr>
        <p:spPr>
          <a:xfrm>
            <a:off x="1295400" y="4876800"/>
            <a:ext cx="7010400" cy="1981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collective conscious and unconscious processes in a sentient organism that direct and influence mental and physical behavior.</a:t>
            </a:r>
          </a:p>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smtClean="0"/>
              <a:t>                       </a:t>
            </a:r>
            <a:r>
              <a:rPr lang="en-US" sz="2800" b="1" dirty="0" smtClean="0"/>
              <a:t>The metaphysical  </a:t>
            </a:r>
            <a:r>
              <a:rPr lang="en-US" sz="2800" b="1" dirty="0" smtClean="0"/>
              <a:t>MIND</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sz="quarter" idx="1"/>
          </p:nvPr>
        </p:nvSpPr>
        <p:spPr/>
        <p:txBody>
          <a:bodyPr/>
          <a:lstStyle/>
          <a:p>
            <a:r>
              <a:rPr lang="en-US" dirty="0" smtClean="0"/>
              <a:t>I am not eyes, , kidney or brain.</a:t>
            </a:r>
          </a:p>
          <a:p>
            <a:r>
              <a:rPr lang="en-US" dirty="0" smtClean="0"/>
              <a:t>I see with my eyes, my heart beats, I have new kidney, my brain thinks.</a:t>
            </a:r>
          </a:p>
          <a:p>
            <a:r>
              <a:rPr lang="en-US" dirty="0" smtClean="0"/>
              <a:t>My eyes were removed because of disease, my heart stopped beating and now it beats through pacemaker, my brain have infarct and I can not move my right half.</a:t>
            </a:r>
          </a:p>
          <a:p>
            <a:pPr>
              <a:buNone/>
            </a:pPr>
            <a:endParaRPr lang="en-US" dirty="0"/>
          </a:p>
        </p:txBody>
      </p:sp>
      <p:pic>
        <p:nvPicPr>
          <p:cNvPr id="24578" name="Picture 2" descr="http://www.sahajmarg.org/image/image_gallery?uuid=06cae06b-79a6-4b33-84e6-eeee37c88697&amp;groupId=10128&amp;t=1246490042068"/>
          <p:cNvPicPr>
            <a:picLocks noChangeAspect="1" noChangeArrowheads="1"/>
          </p:cNvPicPr>
          <p:nvPr/>
        </p:nvPicPr>
        <p:blipFill>
          <a:blip r:embed="rId2" cstate="print"/>
          <a:srcRect/>
          <a:stretch>
            <a:fillRect/>
          </a:stretch>
        </p:blipFill>
        <p:spPr bwMode="auto">
          <a:xfrm>
            <a:off x="6705600" y="5429097"/>
            <a:ext cx="2438400" cy="142890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Room Aura Sprays Essences Flower Vibrational Sprays Healing"/>
          <p:cNvPicPr>
            <a:picLocks noChangeAspect="1" noChangeArrowheads="1"/>
          </p:cNvPicPr>
          <p:nvPr/>
        </p:nvPicPr>
        <p:blipFill>
          <a:blip r:embed="rId2" cstate="print"/>
          <a:srcRect/>
          <a:stretch>
            <a:fillRect/>
          </a:stretch>
        </p:blipFill>
        <p:spPr bwMode="auto">
          <a:xfrm>
            <a:off x="5994401" y="4343400"/>
            <a:ext cx="3149599" cy="2362199"/>
          </a:xfrm>
          <a:prstGeom prst="rect">
            <a:avLst/>
          </a:prstGeom>
          <a:noFill/>
        </p:spPr>
      </p:pic>
      <p:sp>
        <p:nvSpPr>
          <p:cNvPr id="3" name="Rectangle 2"/>
          <p:cNvSpPr/>
          <p:nvPr/>
        </p:nvSpPr>
        <p:spPr>
          <a:xfrm>
            <a:off x="0" y="0"/>
            <a:ext cx="9144000" cy="6247864"/>
          </a:xfrm>
          <a:prstGeom prst="rect">
            <a:avLst/>
          </a:prstGeom>
        </p:spPr>
        <p:txBody>
          <a:bodyPr wrap="square">
            <a:spAutoFit/>
          </a:bodyPr>
          <a:lstStyle/>
          <a:p>
            <a:pPr algn="ctr"/>
            <a:endParaRPr lang="en-US" sz="3600" dirty="0" smtClean="0"/>
          </a:p>
          <a:p>
            <a:r>
              <a:rPr lang="en-US" sz="3200" dirty="0" smtClean="0"/>
              <a:t>our mind has the ability to make our life satisfying and uplifting or it can make it dull and uninteresting.</a:t>
            </a:r>
          </a:p>
          <a:p>
            <a:r>
              <a:rPr lang="en-US" sz="3200" dirty="0" smtClean="0"/>
              <a:t>We are able, through our mind, to uplift others and to create beauty and harmony around us. The way we think is of paramount importance in our life as our mind has control over our body. </a:t>
            </a:r>
          </a:p>
          <a:p>
            <a:r>
              <a:rPr lang="en-US" sz="3200" dirty="0"/>
              <a:t>O</a:t>
            </a:r>
            <a:r>
              <a:rPr lang="en-US" sz="3200" dirty="0" smtClean="0"/>
              <a:t>ur mind builds up patterns over time.</a:t>
            </a:r>
          </a:p>
          <a:p>
            <a:r>
              <a:rPr lang="en-US" sz="3200" dirty="0" smtClean="0"/>
              <a:t>This develops our personality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Metaphysical: Mind = </a:t>
            </a:r>
            <a:r>
              <a:rPr lang="en-US" dirty="0" err="1" smtClean="0"/>
              <a:t>Aatma</a:t>
            </a:r>
            <a:endParaRPr lang="en-US" dirty="0"/>
          </a:p>
        </p:txBody>
      </p:sp>
      <p:pic>
        <p:nvPicPr>
          <p:cNvPr id="11267" name="Picture 3" descr="C:\Documents and Settings\pushparaj\My Documents\My Pictures\spiritual\human mind1.jpg"/>
          <p:cNvPicPr>
            <a:picLocks noGrp="1" noChangeAspect="1" noChangeArrowheads="1"/>
          </p:cNvPicPr>
          <p:nvPr>
            <p:ph idx="1"/>
          </p:nvPr>
        </p:nvPicPr>
        <p:blipFill>
          <a:blip r:embed="rId2" cstate="print"/>
          <a:srcRect/>
          <a:stretch>
            <a:fillRect/>
          </a:stretch>
        </p:blipFill>
        <p:spPr bwMode="auto">
          <a:xfrm>
            <a:off x="3352800" y="3048000"/>
            <a:ext cx="1894673" cy="1682339"/>
          </a:xfrm>
          <a:prstGeom prst="rect">
            <a:avLst/>
          </a:prstGeom>
          <a:noFill/>
        </p:spPr>
      </p:pic>
      <p:pic>
        <p:nvPicPr>
          <p:cNvPr id="11268" name="Picture 4" descr="C:\Documents and Settings\pushparaj\My Documents\My Pictures\spiritual\human mind 3.jpg"/>
          <p:cNvPicPr>
            <a:picLocks noChangeAspect="1" noChangeArrowheads="1"/>
          </p:cNvPicPr>
          <p:nvPr/>
        </p:nvPicPr>
        <p:blipFill>
          <a:blip r:embed="rId3" cstate="print"/>
          <a:srcRect/>
          <a:stretch>
            <a:fillRect/>
          </a:stretch>
        </p:blipFill>
        <p:spPr bwMode="auto">
          <a:xfrm>
            <a:off x="5943600" y="1143000"/>
            <a:ext cx="1828800" cy="1828800"/>
          </a:xfrm>
          <a:prstGeom prst="rect">
            <a:avLst/>
          </a:prstGeom>
          <a:noFill/>
        </p:spPr>
      </p:pic>
      <p:pic>
        <p:nvPicPr>
          <p:cNvPr id="11269" name="Picture 5" descr="C:\Documents and Settings\pushparaj\My Documents\My Pictures\spiritual\human mind.jpg"/>
          <p:cNvPicPr>
            <a:picLocks noChangeAspect="1" noChangeArrowheads="1"/>
          </p:cNvPicPr>
          <p:nvPr/>
        </p:nvPicPr>
        <p:blipFill>
          <a:blip r:embed="rId4" cstate="print"/>
          <a:srcRect/>
          <a:stretch>
            <a:fillRect/>
          </a:stretch>
        </p:blipFill>
        <p:spPr bwMode="auto">
          <a:xfrm>
            <a:off x="381000" y="4724401"/>
            <a:ext cx="1797539" cy="1828800"/>
          </a:xfrm>
          <a:prstGeom prst="rect">
            <a:avLst/>
          </a:prstGeom>
          <a:noFill/>
        </p:spPr>
      </p:pic>
      <p:sp>
        <p:nvSpPr>
          <p:cNvPr id="6" name="Rectangle 5"/>
          <p:cNvSpPr/>
          <p:nvPr/>
        </p:nvSpPr>
        <p:spPr>
          <a:xfrm>
            <a:off x="685800" y="1524000"/>
            <a:ext cx="8458200" cy="4708981"/>
          </a:xfrm>
          <a:prstGeom prst="rect">
            <a:avLst/>
          </a:prstGeom>
        </p:spPr>
        <p:txBody>
          <a:bodyPr wrap="square">
            <a:spAutoFit/>
          </a:bodyPr>
          <a:lstStyle/>
          <a:p>
            <a:r>
              <a:rPr lang="en-US" b="1" dirty="0" smtClean="0"/>
              <a:t>The ability to think, wish or will : </a:t>
            </a:r>
            <a:r>
              <a:rPr lang="en-US" sz="2800" b="1" dirty="0" smtClean="0"/>
              <a:t>THOUGHT</a:t>
            </a:r>
            <a:endParaRPr lang="en-US" sz="28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The ability to judge, 						                   understand or investigate: 						                    </a:t>
            </a:r>
            <a:r>
              <a:rPr lang="en-US" sz="2800" b="1" dirty="0" smtClean="0"/>
              <a:t>INTELLECT</a:t>
            </a:r>
          </a:p>
          <a:p>
            <a:endParaRPr lang="en-US" b="1" dirty="0" smtClean="0"/>
          </a:p>
          <a:p>
            <a:endParaRPr lang="en-US" b="1" dirty="0" smtClean="0"/>
          </a:p>
          <a:p>
            <a:endParaRPr lang="en-US" b="1" dirty="0" smtClean="0"/>
          </a:p>
          <a:p>
            <a:r>
              <a:rPr lang="en-US" b="1" dirty="0" smtClean="0"/>
              <a:t>                               	The ability to retain impressions of past thoughts in the form       			of attitudes, moods or habits: </a:t>
            </a:r>
            <a:r>
              <a:rPr lang="en-US" sz="2800" b="1" dirty="0" smtClean="0"/>
              <a:t>SANSKAR</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Atma</a:t>
            </a:r>
            <a:r>
              <a:rPr lang="en-US" dirty="0" smtClean="0"/>
              <a:t> needs mature brain to act through </a:t>
            </a:r>
            <a:r>
              <a:rPr lang="en-US" dirty="0" err="1" smtClean="0"/>
              <a:t>Indriyas</a:t>
            </a:r>
            <a:endParaRPr lang="en-US" dirty="0"/>
          </a:p>
        </p:txBody>
      </p:sp>
      <p:pic>
        <p:nvPicPr>
          <p:cNvPr id="9218" name="Picture 2" descr="C:\Documents and Settings\pushparaj\My Documents\My Pictures\spiritual\development brain.gif"/>
          <p:cNvPicPr>
            <a:picLocks noGrp="1" noChangeAspect="1" noChangeArrowheads="1"/>
          </p:cNvPicPr>
          <p:nvPr>
            <p:ph idx="1"/>
          </p:nvPr>
        </p:nvPicPr>
        <p:blipFill>
          <a:blip r:embed="rId2" cstate="print"/>
          <a:srcRect/>
          <a:stretch>
            <a:fillRect/>
          </a:stretch>
        </p:blipFill>
        <p:spPr bwMode="auto">
          <a:xfrm>
            <a:off x="2286000" y="1600200"/>
            <a:ext cx="4038600" cy="497566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a:t>
            </a:r>
            <a:endParaRPr lang="en-US" dirty="0"/>
          </a:p>
        </p:txBody>
      </p:sp>
      <p:pic>
        <p:nvPicPr>
          <p:cNvPr id="45058" name="Picture 2" descr="http://upload.wikimedia.org/wikipedia/commons/thumb/e/e4/Herkulaneischer_Meister_002.jpg/220px-Herkulaneischer_Meister_002.jpg">
            <a:hlinkClick r:id="rId2"/>
          </p:cNvPr>
          <p:cNvPicPr>
            <a:picLocks noChangeAspect="1" noChangeArrowheads="1"/>
          </p:cNvPicPr>
          <p:nvPr/>
        </p:nvPicPr>
        <p:blipFill>
          <a:blip r:embed="rId3" cstate="print"/>
          <a:srcRect/>
          <a:stretch>
            <a:fillRect/>
          </a:stretch>
        </p:blipFill>
        <p:spPr bwMode="auto">
          <a:xfrm>
            <a:off x="6248400" y="1600200"/>
            <a:ext cx="2362198" cy="2362200"/>
          </a:xfrm>
          <a:prstGeom prst="rect">
            <a:avLst/>
          </a:prstGeom>
          <a:noFill/>
        </p:spPr>
      </p:pic>
      <p:sp>
        <p:nvSpPr>
          <p:cNvPr id="4" name="Rectangle 3"/>
          <p:cNvSpPr/>
          <p:nvPr/>
        </p:nvSpPr>
        <p:spPr>
          <a:xfrm>
            <a:off x="457200" y="2286000"/>
            <a:ext cx="5562600" cy="3108543"/>
          </a:xfrm>
          <a:prstGeom prst="rect">
            <a:avLst/>
          </a:prstGeom>
        </p:spPr>
        <p:txBody>
          <a:bodyPr wrap="square">
            <a:spAutoFit/>
          </a:bodyPr>
          <a:lstStyle/>
          <a:p>
            <a:r>
              <a:rPr lang="en-US" sz="2800" b="1" dirty="0" smtClean="0"/>
              <a:t>Thoughts</a:t>
            </a:r>
            <a:r>
              <a:rPr lang="en-US" sz="2800" dirty="0" smtClean="0"/>
              <a:t> are </a:t>
            </a:r>
            <a:r>
              <a:rPr lang="en-US" sz="2800" dirty="0" smtClean="0">
                <a:hlinkClick r:id="rId4" action="ppaction://hlinkfile" tooltip="Theory of forms"/>
              </a:rPr>
              <a:t>forms</a:t>
            </a:r>
            <a:r>
              <a:rPr lang="en-US" sz="2800" dirty="0" smtClean="0"/>
              <a:t> created in the </a:t>
            </a:r>
            <a:r>
              <a:rPr lang="en-US" sz="2800" dirty="0" smtClean="0">
                <a:hlinkClick r:id="rId5" action="ppaction://hlinkfile" tooltip="Mind"/>
              </a:rPr>
              <a:t>mind</a:t>
            </a:r>
            <a:r>
              <a:rPr lang="en-US" sz="2800" dirty="0" smtClean="0"/>
              <a:t>, rather than the forms </a:t>
            </a:r>
            <a:r>
              <a:rPr lang="en-US" sz="2800" dirty="0" smtClean="0">
                <a:hlinkClick r:id="rId6" action="ppaction://hlinkfile" tooltip="Perception"/>
              </a:rPr>
              <a:t>perceived</a:t>
            </a:r>
            <a:r>
              <a:rPr lang="en-US" sz="2800" dirty="0" smtClean="0"/>
              <a:t> through the five </a:t>
            </a:r>
            <a:r>
              <a:rPr lang="en-US" sz="2800" dirty="0" smtClean="0">
                <a:hlinkClick r:id="rId7" action="ppaction://hlinkfile" tooltip="Senses"/>
              </a:rPr>
              <a:t>senses</a:t>
            </a:r>
            <a:r>
              <a:rPr lang="en-US" sz="2800" dirty="0" smtClean="0"/>
              <a:t>. </a:t>
            </a:r>
            <a:r>
              <a:rPr lang="en-US" sz="2800" b="1" dirty="0" smtClean="0"/>
              <a:t>Thought</a:t>
            </a:r>
            <a:r>
              <a:rPr lang="en-US" sz="2800" dirty="0" smtClean="0"/>
              <a:t> and </a:t>
            </a:r>
            <a:r>
              <a:rPr lang="en-US" sz="2800" b="1" dirty="0" smtClean="0"/>
              <a:t>thinking</a:t>
            </a:r>
            <a:r>
              <a:rPr lang="en-US" sz="2800" dirty="0" smtClean="0"/>
              <a:t> are the </a:t>
            </a:r>
            <a:r>
              <a:rPr lang="en-US" sz="2800" dirty="0" smtClean="0">
                <a:hlinkClick r:id="rId8" action="ppaction://hlinkfile" tooltip="Process (science)"/>
              </a:rPr>
              <a:t>processes</a:t>
            </a:r>
            <a:r>
              <a:rPr lang="en-US" sz="2800" dirty="0" smtClean="0"/>
              <a:t> by which these imaginary sense perceptions arise and are manipulated. </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dirty="0" smtClean="0"/>
              <a:t>Thinking process</a:t>
            </a:r>
            <a:endParaRPr lang="en-US" dirty="0"/>
          </a:p>
        </p:txBody>
      </p:sp>
      <p:pic>
        <p:nvPicPr>
          <p:cNvPr id="44034" name="Picture 2" descr="The Simplified Mind"/>
          <p:cNvPicPr>
            <a:picLocks noChangeAspect="1" noChangeArrowheads="1"/>
          </p:cNvPicPr>
          <p:nvPr/>
        </p:nvPicPr>
        <p:blipFill>
          <a:blip r:embed="rId2" cstate="print"/>
          <a:srcRect/>
          <a:stretch>
            <a:fillRect/>
          </a:stretch>
        </p:blipFill>
        <p:spPr bwMode="auto">
          <a:xfrm>
            <a:off x="685800" y="1087359"/>
            <a:ext cx="7267575" cy="544679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7772400" cy="1362075"/>
          </a:xfrm>
        </p:spPr>
        <p:txBody>
          <a:bodyPr/>
          <a:lstStyle/>
          <a:p>
            <a:r>
              <a:rPr lang="en-US" dirty="0" smtClean="0"/>
              <a:t>		Intellect</a:t>
            </a:r>
            <a:endParaRPr lang="en-US" dirty="0"/>
          </a:p>
        </p:txBody>
      </p:sp>
      <p:sp>
        <p:nvSpPr>
          <p:cNvPr id="3" name="Text Placeholder 2"/>
          <p:cNvSpPr>
            <a:spLocks noGrp="1"/>
          </p:cNvSpPr>
          <p:nvPr>
            <p:ph type="body" idx="1"/>
          </p:nvPr>
        </p:nvSpPr>
        <p:spPr>
          <a:xfrm>
            <a:off x="685800" y="2438400"/>
            <a:ext cx="7772400" cy="1500187"/>
          </a:xfrm>
        </p:spPr>
        <p:txBody>
          <a:bodyPr>
            <a:normAutofit lnSpcReduction="10000"/>
          </a:bodyPr>
          <a:lstStyle/>
          <a:p>
            <a:r>
              <a:rPr lang="en-US" sz="3200" b="1" dirty="0" smtClean="0">
                <a:solidFill>
                  <a:schemeClr val="tx1"/>
                </a:solidFill>
              </a:rPr>
              <a:t>This is the faculty of understanding and decision-making that stands  out as the  most crucial faculty  of consciousness.</a:t>
            </a:r>
            <a:endParaRPr lang="en-US" sz="3200" b="1" dirty="0">
              <a:solidFill>
                <a:schemeClr val="tx1"/>
              </a:solidFill>
            </a:endParaRPr>
          </a:p>
        </p:txBody>
      </p:sp>
      <p:pic>
        <p:nvPicPr>
          <p:cNvPr id="18434" name="Picture 2" descr="http://www.sahajmarg.org/image/image_gallery?uuid=b21e68e3-fa5e-484c-80ca-b4f5f4446cf8&amp;groupId=10128&amp;t=1242690534282"/>
          <p:cNvPicPr>
            <a:picLocks noChangeAspect="1" noChangeArrowheads="1"/>
          </p:cNvPicPr>
          <p:nvPr/>
        </p:nvPicPr>
        <p:blipFill>
          <a:blip r:embed="rId2" cstate="print"/>
          <a:srcRect/>
          <a:stretch>
            <a:fillRect/>
          </a:stretch>
        </p:blipFill>
        <p:spPr bwMode="auto">
          <a:xfrm>
            <a:off x="3124200" y="4800600"/>
            <a:ext cx="2667000" cy="179560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anskaras – Impressions – Karma – Fate - Luck"/>
          <p:cNvPicPr>
            <a:picLocks noChangeAspect="1" noChangeArrowheads="1"/>
          </p:cNvPicPr>
          <p:nvPr/>
        </p:nvPicPr>
        <p:blipFill>
          <a:blip r:embed="rId2" cstate="print"/>
          <a:srcRect/>
          <a:stretch>
            <a:fillRect/>
          </a:stretch>
        </p:blipFill>
        <p:spPr bwMode="auto">
          <a:xfrm>
            <a:off x="2971800" y="3962400"/>
            <a:ext cx="3044352" cy="2284175"/>
          </a:xfrm>
          <a:prstGeom prst="rect">
            <a:avLst/>
          </a:prstGeom>
          <a:noFill/>
        </p:spPr>
      </p:pic>
      <p:sp>
        <p:nvSpPr>
          <p:cNvPr id="3" name="Rectangle 2"/>
          <p:cNvSpPr/>
          <p:nvPr/>
        </p:nvSpPr>
        <p:spPr>
          <a:xfrm>
            <a:off x="0" y="685800"/>
            <a:ext cx="9144000" cy="2554545"/>
          </a:xfrm>
          <a:prstGeom prst="rect">
            <a:avLst/>
          </a:prstGeom>
        </p:spPr>
        <p:txBody>
          <a:bodyPr wrap="square">
            <a:spAutoFit/>
          </a:bodyPr>
          <a:lstStyle/>
          <a:p>
            <a:pPr algn="ctr"/>
            <a:r>
              <a:rPr lang="en-US" sz="4000" b="1" dirty="0" err="1" smtClean="0"/>
              <a:t>Sanskara</a:t>
            </a:r>
            <a:r>
              <a:rPr lang="en-US" sz="4000" b="1" dirty="0" smtClean="0"/>
              <a:t> </a:t>
            </a:r>
          </a:p>
          <a:p>
            <a:pPr algn="ctr"/>
            <a:endParaRPr lang="en-US" sz="4000" b="1" dirty="0" smtClean="0"/>
          </a:p>
          <a:p>
            <a:pPr algn="ctr"/>
            <a:r>
              <a:rPr lang="en-US" sz="4000" b="1" dirty="0" smtClean="0"/>
              <a:t>These are basic patterns that lie within our mind and emotions.</a:t>
            </a:r>
            <a:endParaRPr lang="en-US" sz="4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r>
              <a:rPr lang="en-US" dirty="0" smtClean="0"/>
              <a:t/>
            </a:r>
            <a:br>
              <a:rPr lang="en-US" dirty="0" smtClean="0"/>
            </a:br>
            <a:endParaRPr lang="en-US" dirty="0"/>
          </a:p>
        </p:txBody>
      </p:sp>
      <p:pic>
        <p:nvPicPr>
          <p:cNvPr id="21506" name="Picture 2" descr="Sanskaras – Impressions – Karma – Fate - Luck"/>
          <p:cNvPicPr>
            <a:picLocks noChangeAspect="1" noChangeArrowheads="1"/>
          </p:cNvPicPr>
          <p:nvPr/>
        </p:nvPicPr>
        <p:blipFill>
          <a:blip r:embed="rId2" cstate="print"/>
          <a:srcRect/>
          <a:stretch>
            <a:fillRect/>
          </a:stretch>
        </p:blipFill>
        <p:spPr bwMode="auto">
          <a:xfrm>
            <a:off x="3048000" y="3733800"/>
            <a:ext cx="3657600" cy="2743200"/>
          </a:xfrm>
          <a:prstGeom prst="rect">
            <a:avLst/>
          </a:prstGeom>
          <a:noFill/>
        </p:spPr>
      </p:pic>
      <p:sp>
        <p:nvSpPr>
          <p:cNvPr id="4" name="Rectangle 3"/>
          <p:cNvSpPr/>
          <p:nvPr/>
        </p:nvSpPr>
        <p:spPr>
          <a:xfrm>
            <a:off x="0" y="609600"/>
            <a:ext cx="9144000" cy="2862322"/>
          </a:xfrm>
          <a:prstGeom prst="rect">
            <a:avLst/>
          </a:prstGeom>
        </p:spPr>
        <p:txBody>
          <a:bodyPr wrap="square">
            <a:spAutoFit/>
          </a:bodyPr>
          <a:lstStyle/>
          <a:p>
            <a:r>
              <a:rPr lang="en-US" sz="3600" dirty="0" smtClean="0"/>
              <a:t>Everyone and everything causes an impression to be formed within our mind and emotions (feelings). This in turn affects our physical form. All are linked. Some events may cause only light impressions, whilst others deep ones.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smtClean="0"/>
              <a:t>Walter Bradford Cannon, MA, MD (1871– 1945)</a:t>
            </a:r>
            <a:endParaRPr lang="en-US" dirty="0"/>
          </a:p>
        </p:txBody>
      </p:sp>
      <p:pic>
        <p:nvPicPr>
          <p:cNvPr id="14338" name="Picture 2" descr="C:\Documents and Settings\pushparaj\My Documents\My Pictures\walter bradford cannon.gif"/>
          <p:cNvPicPr>
            <a:picLocks noGrp="1" noChangeAspect="1" noChangeArrowheads="1"/>
          </p:cNvPicPr>
          <p:nvPr>
            <p:ph sz="half" idx="1"/>
          </p:nvPr>
        </p:nvPicPr>
        <p:blipFill>
          <a:blip r:embed="rId2" cstate="print"/>
          <a:stretch>
            <a:fillRect/>
          </a:stretch>
        </p:blipFill>
        <p:spPr bwMode="auto">
          <a:xfrm>
            <a:off x="762000" y="1445737"/>
            <a:ext cx="2190750" cy="3088958"/>
          </a:xfrm>
          <a:prstGeom prst="rect">
            <a:avLst/>
          </a:prstGeom>
          <a:noFill/>
        </p:spPr>
      </p:pic>
      <p:sp>
        <p:nvSpPr>
          <p:cNvPr id="8" name="Content Placeholder 7"/>
          <p:cNvSpPr>
            <a:spLocks noGrp="1"/>
          </p:cNvSpPr>
          <p:nvPr>
            <p:ph sz="half" idx="2"/>
          </p:nvPr>
        </p:nvSpPr>
        <p:spPr/>
        <p:txBody>
          <a:bodyPr>
            <a:normAutofit fontScale="70000" lnSpcReduction="20000"/>
          </a:bodyPr>
          <a:lstStyle/>
          <a:p>
            <a:r>
              <a:rPr lang="en-US" sz="2900" dirty="0"/>
              <a:t>W</a:t>
            </a:r>
            <a:r>
              <a:rPr lang="en-US" sz="2900" dirty="0" smtClean="0"/>
              <a:t>hen an animal is strongly aroused, the sympathetic division of its autonomic nervous system combines with the hormone adrenaline to mobilize the animal for an emergency response of “flight or fight.” The “</a:t>
            </a:r>
            <a:r>
              <a:rPr lang="en-US" sz="2900" dirty="0" err="1" smtClean="0"/>
              <a:t>sympathico</a:t>
            </a:r>
            <a:r>
              <a:rPr lang="en-US" sz="2900" dirty="0" smtClean="0"/>
              <a:t>-adrenal system” orchestrates changes in blood supply, sugar availability, and the blood’s clotting capacity in a marshaling of resources keyed to the “violent display of energy.”</a:t>
            </a:r>
          </a:p>
          <a:p>
            <a:endParaRPr lang="en-US" dirty="0"/>
          </a:p>
          <a:p>
            <a:pPr>
              <a:buNone/>
            </a:pPr>
            <a:r>
              <a:rPr lang="en-US" dirty="0" smtClean="0"/>
              <a:t> </a:t>
            </a:r>
          </a:p>
          <a:p>
            <a:r>
              <a:rPr lang="en-US" sz="2300" dirty="0" smtClean="0"/>
              <a:t>1915 book, </a:t>
            </a:r>
            <a:r>
              <a:rPr lang="en-US" sz="2300" i="1" dirty="0" smtClean="0"/>
              <a:t>Bodily Changes in Pain, Hunger, Fear and Rage</a:t>
            </a:r>
            <a:r>
              <a:rPr lang="en-US" sz="2300" dirty="0" smtClean="0"/>
              <a:t>.</a:t>
            </a:r>
            <a:r>
              <a:rPr lang="en-US" sz="2300" dirty="0" smtClean="0">
                <a:hlinkClick r:id="" action="ppaction://hlinkfile"/>
              </a:rPr>
              <a:t>3</a:t>
            </a:r>
            <a:endParaRPr lang="en-US" sz="23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t>Psychoneuroimmunology</a:t>
            </a:r>
            <a:r>
              <a:rPr lang="en-US" dirty="0" smtClean="0"/>
              <a:t> (PNI)</a:t>
            </a:r>
            <a:endParaRPr lang="en-US" dirty="0"/>
          </a:p>
        </p:txBody>
      </p:sp>
      <p:sp>
        <p:nvSpPr>
          <p:cNvPr id="6" name="Rectangle 5"/>
          <p:cNvSpPr/>
          <p:nvPr/>
        </p:nvSpPr>
        <p:spPr>
          <a:xfrm>
            <a:off x="685800" y="1295400"/>
            <a:ext cx="7924800" cy="5539978"/>
          </a:xfrm>
          <a:prstGeom prst="rect">
            <a:avLst/>
          </a:prstGeom>
        </p:spPr>
        <p:txBody>
          <a:bodyPr wrap="square">
            <a:spAutoFit/>
          </a:bodyPr>
          <a:lstStyle/>
          <a:p>
            <a:r>
              <a:rPr lang="en-US" dirty="0" smtClean="0"/>
              <a:t>PNI takes an interdisciplinary approach, incorporating :</a:t>
            </a:r>
          </a:p>
          <a:p>
            <a:r>
              <a:rPr lang="en-US" dirty="0" smtClean="0">
                <a:hlinkClick r:id="rId2" action="ppaction://hlinkfile" tooltip="Psychology"/>
              </a:rPr>
              <a:t>psychology</a:t>
            </a:r>
            <a:r>
              <a:rPr lang="en-US" dirty="0" smtClean="0"/>
              <a:t>, </a:t>
            </a:r>
            <a:r>
              <a:rPr lang="en-US" dirty="0" smtClean="0">
                <a:hlinkClick r:id="rId3" action="ppaction://hlinkfile" tooltip="Neuroscience"/>
              </a:rPr>
              <a:t>neuroscience</a:t>
            </a:r>
            <a:r>
              <a:rPr lang="en-US" dirty="0" smtClean="0"/>
              <a:t>, </a:t>
            </a:r>
            <a:r>
              <a:rPr lang="en-US" dirty="0" smtClean="0">
                <a:hlinkClick r:id="rId4" action="ppaction://hlinkfile" tooltip="Immunology"/>
              </a:rPr>
              <a:t>immunology</a:t>
            </a:r>
            <a:r>
              <a:rPr lang="en-US" dirty="0" smtClean="0"/>
              <a:t>, </a:t>
            </a:r>
            <a:r>
              <a:rPr lang="en-US" dirty="0" smtClean="0">
                <a:hlinkClick r:id="rId5" action="ppaction://hlinkfile" tooltip="Physiology"/>
              </a:rPr>
              <a:t>physiology</a:t>
            </a:r>
            <a:r>
              <a:rPr lang="en-US" dirty="0" smtClean="0"/>
              <a:t>, </a:t>
            </a:r>
            <a:r>
              <a:rPr lang="en-US" dirty="0" smtClean="0">
                <a:hlinkClick r:id="rId6" action="ppaction://hlinkfile" tooltip="Pharmacology"/>
              </a:rPr>
              <a:t>pharmacology</a:t>
            </a:r>
            <a:r>
              <a:rPr lang="en-US" dirty="0" smtClean="0"/>
              <a:t>, </a:t>
            </a:r>
            <a:r>
              <a:rPr lang="en-US" dirty="0" smtClean="0">
                <a:hlinkClick r:id="rId7" action="ppaction://hlinkfile" tooltip="Molecular biology"/>
              </a:rPr>
              <a:t>molecular biology</a:t>
            </a:r>
            <a:r>
              <a:rPr lang="en-US" dirty="0" smtClean="0"/>
              <a:t>, </a:t>
            </a:r>
            <a:r>
              <a:rPr lang="en-US" dirty="0" smtClean="0">
                <a:hlinkClick r:id="rId8" action="ppaction://hlinkfile" tooltip="Psychiatry"/>
              </a:rPr>
              <a:t>psychiatry</a:t>
            </a:r>
            <a:r>
              <a:rPr lang="en-US" dirty="0" smtClean="0"/>
              <a:t>, </a:t>
            </a:r>
            <a:r>
              <a:rPr lang="en-US" dirty="0" smtClean="0">
                <a:hlinkClick r:id="rId9" action="ppaction://hlinkfile" tooltip="Behavioral medicine"/>
              </a:rPr>
              <a:t>behavioral medicine</a:t>
            </a:r>
            <a:r>
              <a:rPr lang="en-US" dirty="0" smtClean="0"/>
              <a:t>, </a:t>
            </a:r>
            <a:r>
              <a:rPr lang="en-US" dirty="0" smtClean="0">
                <a:hlinkClick r:id="rId10" action="ppaction://hlinkfile" tooltip="Infectious diseases"/>
              </a:rPr>
              <a:t>infectious diseases</a:t>
            </a:r>
            <a:r>
              <a:rPr lang="en-US" dirty="0" smtClean="0"/>
              <a:t>, </a:t>
            </a:r>
            <a:r>
              <a:rPr lang="en-US" dirty="0" smtClean="0">
                <a:hlinkClick r:id="rId11" action="ppaction://hlinkfile" tooltip="Endocrinology"/>
              </a:rPr>
              <a:t>endocrinology</a:t>
            </a:r>
            <a:r>
              <a:rPr lang="en-US" dirty="0" smtClean="0"/>
              <a:t>, and </a:t>
            </a:r>
            <a:r>
              <a:rPr lang="en-US" dirty="0" smtClean="0">
                <a:hlinkClick r:id="rId12" action="ppaction://hlinkfile" tooltip="Rheumatology"/>
              </a:rPr>
              <a:t>rheumatology</a:t>
            </a:r>
            <a:r>
              <a:rPr lang="en-US" dirty="0" smtClean="0"/>
              <a:t>.</a:t>
            </a:r>
          </a:p>
          <a:p>
            <a:endParaRPr lang="en-US" dirty="0"/>
          </a:p>
          <a:p>
            <a:r>
              <a:rPr lang="en-US" dirty="0" smtClean="0"/>
              <a:t>In 1975 </a:t>
            </a:r>
            <a:r>
              <a:rPr lang="en-US" dirty="0" smtClean="0">
                <a:hlinkClick r:id="rId13" action="ppaction://hlinkfile" tooltip="Robert Ader (page does not exist)"/>
              </a:rPr>
              <a:t>Robert </a:t>
            </a:r>
            <a:r>
              <a:rPr lang="en-US" dirty="0" err="1" smtClean="0">
                <a:hlinkClick r:id="rId13" action="ppaction://hlinkfile" tooltip="Robert Ader (page does not exist)"/>
              </a:rPr>
              <a:t>Ader</a:t>
            </a:r>
            <a:r>
              <a:rPr lang="en-US" dirty="0" smtClean="0"/>
              <a:t> and Nicholas Cohen at the </a:t>
            </a:r>
            <a:r>
              <a:rPr lang="en-US" dirty="0" smtClean="0">
                <a:hlinkClick r:id="rId14" action="ppaction://hlinkfile" tooltip="University of Rochester"/>
              </a:rPr>
              <a:t>University of Rochester</a:t>
            </a:r>
            <a:r>
              <a:rPr lang="en-US" dirty="0" smtClean="0"/>
              <a:t> advanced PNI with their demonstration of classic conditioning of immune function, and coined the term "</a:t>
            </a:r>
            <a:r>
              <a:rPr lang="en-US" dirty="0" err="1" smtClean="0"/>
              <a:t>psychoneuroimmunology</a:t>
            </a:r>
            <a:r>
              <a:rPr lang="en-US" dirty="0" smtClean="0"/>
              <a:t>".</a:t>
            </a:r>
            <a:endParaRPr lang="en-US" baseline="30000" dirty="0"/>
          </a:p>
          <a:p>
            <a:endParaRPr lang="en-US" baseline="30000" dirty="0" smtClean="0"/>
          </a:p>
          <a:p>
            <a:r>
              <a:rPr lang="en-US" baseline="30000" dirty="0" smtClean="0"/>
              <a:t>	</a:t>
            </a:r>
            <a:r>
              <a:rPr lang="en-US" dirty="0" smtClean="0"/>
              <a:t>a signal via the nervous system (taste) was affecting immune function.</a:t>
            </a:r>
          </a:p>
          <a:p>
            <a:endParaRPr lang="en-US" dirty="0"/>
          </a:p>
          <a:p>
            <a:endParaRPr lang="en-US" dirty="0" smtClean="0"/>
          </a:p>
          <a:p>
            <a:r>
              <a:rPr lang="en-US" dirty="0" smtClean="0"/>
              <a:t>In 1981 David </a:t>
            </a:r>
            <a:r>
              <a:rPr lang="en-US" dirty="0" err="1" smtClean="0"/>
              <a:t>Felten</a:t>
            </a:r>
            <a:r>
              <a:rPr lang="en-US" dirty="0" smtClean="0"/>
              <a:t>, then working at the </a:t>
            </a:r>
            <a:r>
              <a:rPr lang="en-US" dirty="0" smtClean="0">
                <a:hlinkClick r:id="rId15" action="ppaction://hlinkfile" tooltip="Indiana University"/>
              </a:rPr>
              <a:t>Indiana University</a:t>
            </a:r>
            <a:r>
              <a:rPr lang="en-US" dirty="0" smtClean="0"/>
              <a:t> of Medicine, discovered a network of nerves leading to blood vessels as well as cells of the immune system</a:t>
            </a:r>
          </a:p>
          <a:p>
            <a:endParaRPr lang="en-US" dirty="0"/>
          </a:p>
          <a:p>
            <a:endParaRPr lang="en-US" dirty="0" smtClean="0"/>
          </a:p>
          <a:p>
            <a:r>
              <a:rPr lang="en-US" dirty="0" smtClean="0"/>
              <a:t>In 1985, research by </a:t>
            </a:r>
            <a:r>
              <a:rPr lang="en-US" dirty="0" err="1" smtClean="0"/>
              <a:t>neuropharmacologist</a:t>
            </a:r>
            <a:r>
              <a:rPr lang="en-US" dirty="0" smtClean="0"/>
              <a:t> </a:t>
            </a:r>
            <a:r>
              <a:rPr lang="en-US" dirty="0" smtClean="0">
                <a:hlinkClick r:id="rId16" action="ppaction://hlinkfile" tooltip="Candace Pert"/>
              </a:rPr>
              <a:t>Candace Pert</a:t>
            </a:r>
            <a:r>
              <a:rPr lang="en-US" dirty="0" smtClean="0"/>
              <a:t> revealed that </a:t>
            </a:r>
            <a:r>
              <a:rPr lang="en-US" dirty="0" err="1" smtClean="0">
                <a:hlinkClick r:id="rId17" action="ppaction://hlinkfile" tooltip="Neuropeptide"/>
              </a:rPr>
              <a:t>neuropeptide</a:t>
            </a:r>
            <a:r>
              <a:rPr lang="en-US" dirty="0" smtClean="0"/>
              <a:t>-specific receptors are present on the cell walls of both the brain and the immune system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219200" y="6094413"/>
            <a:ext cx="2373313" cy="336550"/>
          </a:xfrm>
          <a:prstGeom prst="rect">
            <a:avLst/>
          </a:prstGeom>
          <a:noFill/>
          <a:ln w="9525">
            <a:noFill/>
            <a:miter lim="800000"/>
            <a:headEnd/>
            <a:tailEnd/>
          </a:ln>
          <a:effectLst/>
        </p:spPr>
        <p:txBody>
          <a:bodyPr wrap="none">
            <a:spAutoFit/>
          </a:bodyPr>
          <a:lstStyle/>
          <a:p>
            <a:r>
              <a:rPr lang="en-US" sz="1600">
                <a:solidFill>
                  <a:schemeClr val="accent2"/>
                </a:solidFill>
                <a:latin typeface="Arial" pitchFamily="34" charset="0"/>
              </a:rPr>
              <a:t>Oparin, Haldane, 1930’s</a:t>
            </a:r>
          </a:p>
        </p:txBody>
      </p:sp>
      <p:pic>
        <p:nvPicPr>
          <p:cNvPr id="81923" name="Picture 3" descr="oparin haldane diagram original"/>
          <p:cNvPicPr>
            <a:picLocks noChangeAspect="1" noChangeArrowheads="1"/>
          </p:cNvPicPr>
          <p:nvPr/>
        </p:nvPicPr>
        <p:blipFill>
          <a:blip r:embed="rId2" cstate="print"/>
          <a:srcRect/>
          <a:stretch>
            <a:fillRect/>
          </a:stretch>
        </p:blipFill>
        <p:spPr bwMode="auto">
          <a:xfrm>
            <a:off x="3657600" y="0"/>
            <a:ext cx="5486400" cy="6858000"/>
          </a:xfrm>
          <a:prstGeom prst="rect">
            <a:avLst/>
          </a:prstGeom>
          <a:noFill/>
        </p:spPr>
      </p:pic>
      <p:sp>
        <p:nvSpPr>
          <p:cNvPr id="81924" name="Text Box 4"/>
          <p:cNvSpPr txBox="1">
            <a:spLocks noChangeArrowheads="1"/>
          </p:cNvSpPr>
          <p:nvPr/>
        </p:nvSpPr>
        <p:spPr bwMode="auto">
          <a:xfrm>
            <a:off x="381000" y="304800"/>
            <a:ext cx="3048000" cy="1370013"/>
          </a:xfrm>
          <a:prstGeom prst="rect">
            <a:avLst/>
          </a:prstGeom>
          <a:noFill/>
          <a:ln w="9525">
            <a:noFill/>
            <a:miter lim="800000"/>
            <a:headEnd/>
            <a:tailEnd/>
          </a:ln>
          <a:effectLst/>
        </p:spPr>
        <p:txBody>
          <a:bodyPr>
            <a:spAutoFit/>
          </a:bodyPr>
          <a:lstStyle/>
          <a:p>
            <a:pPr>
              <a:spcBef>
                <a:spcPct val="50000"/>
              </a:spcBef>
            </a:pPr>
            <a:r>
              <a:rPr lang="en-US">
                <a:solidFill>
                  <a:schemeClr val="bg2"/>
                </a:solidFill>
                <a:latin typeface="Arial" pitchFamily="34" charset="0"/>
              </a:rPr>
              <a:t>Autobiogenesis:</a:t>
            </a:r>
          </a:p>
          <a:p>
            <a:pPr>
              <a:spcBef>
                <a:spcPct val="50000"/>
              </a:spcBef>
            </a:pPr>
            <a:r>
              <a:rPr lang="en-US">
                <a:solidFill>
                  <a:schemeClr val="bg2"/>
                </a:solidFill>
                <a:latin typeface="Arial" pitchFamily="34" charset="0"/>
              </a:rPr>
              <a:t>Spontaneous Origin of Life</a:t>
            </a:r>
          </a:p>
        </p:txBody>
      </p:sp>
      <p:sp>
        <p:nvSpPr>
          <p:cNvPr id="81929" name="Text Box 9"/>
          <p:cNvSpPr txBox="1">
            <a:spLocks noChangeArrowheads="1"/>
          </p:cNvSpPr>
          <p:nvPr/>
        </p:nvSpPr>
        <p:spPr bwMode="auto">
          <a:xfrm>
            <a:off x="381000" y="2362200"/>
            <a:ext cx="3200400" cy="946150"/>
          </a:xfrm>
          <a:prstGeom prst="rect">
            <a:avLst/>
          </a:prstGeom>
          <a:noFill/>
          <a:ln w="9525">
            <a:noFill/>
            <a:miter lim="800000"/>
            <a:headEnd/>
            <a:tailEnd/>
          </a:ln>
          <a:effectLst/>
        </p:spPr>
        <p:txBody>
          <a:bodyPr>
            <a:spAutoFit/>
          </a:bodyPr>
          <a:lstStyle/>
          <a:p>
            <a:pPr>
              <a:spcBef>
                <a:spcPct val="50000"/>
              </a:spcBef>
            </a:pPr>
            <a:r>
              <a:rPr lang="en-US" sz="2800">
                <a:solidFill>
                  <a:srgbClr val="FF0000"/>
                </a:solidFill>
                <a:latin typeface="Arial" pitchFamily="34" charset="0"/>
              </a:rPr>
              <a:t>Research into 1970’s supportive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05000"/>
            <a:ext cx="8610600" cy="4893647"/>
          </a:xfrm>
          <a:prstGeom prst="rect">
            <a:avLst/>
          </a:prstGeom>
        </p:spPr>
        <p:txBody>
          <a:bodyPr wrap="square">
            <a:spAutoFit/>
          </a:bodyPr>
          <a:lstStyle/>
          <a:p>
            <a:r>
              <a:rPr lang="en-US" dirty="0" smtClean="0"/>
              <a:t>There is now sufficient data to conclude that immune modulation by psychosocial stressors and/or interventions can lead to actual health changes.</a:t>
            </a:r>
          </a:p>
          <a:p>
            <a:endParaRPr lang="en-US" dirty="0"/>
          </a:p>
          <a:p>
            <a:endParaRPr lang="en-US" dirty="0" smtClean="0"/>
          </a:p>
          <a:p>
            <a:r>
              <a:rPr lang="en-US" sz="2800" dirty="0"/>
              <a:t>S</a:t>
            </a:r>
            <a:r>
              <a:rPr lang="en-US" sz="2800" dirty="0" smtClean="0"/>
              <a:t>tressful events trigger cognitive and affective responses which, in turn, induce sympathetic nervous system and endocrine changes, and these ultimately impair immune function: </a:t>
            </a:r>
          </a:p>
          <a:p>
            <a:r>
              <a:rPr lang="en-US" sz="2800" dirty="0"/>
              <a:t>	</a:t>
            </a:r>
            <a:r>
              <a:rPr lang="en-US" sz="2800" dirty="0" smtClean="0"/>
              <a:t>“all-cause mortality increased in the month following a severe stressor – the death of a spouse.”</a:t>
            </a:r>
          </a:p>
          <a:p>
            <a:endParaRPr lang="en-US" dirty="0"/>
          </a:p>
          <a:p>
            <a:endParaRPr lang="en-US" dirty="0" smtClean="0"/>
          </a:p>
          <a:p>
            <a:r>
              <a:rPr lang="en-US" dirty="0" err="1" smtClean="0"/>
              <a:t>Kaprio</a:t>
            </a:r>
            <a:r>
              <a:rPr lang="en-US" dirty="0" smtClean="0"/>
              <a:t>, J., </a:t>
            </a:r>
            <a:r>
              <a:rPr lang="en-US" dirty="0" err="1" smtClean="0"/>
              <a:t>Koskenvuo</a:t>
            </a:r>
            <a:r>
              <a:rPr lang="en-US" dirty="0" smtClean="0"/>
              <a:t>, M., and Rita, H. (1987). Mortality after bereavement: a prospective study of 95,647 widowed persons. American Journal of Public Health 77(3), 283-7. </a:t>
            </a:r>
            <a:endParaRPr lang="en-US" dirty="0"/>
          </a:p>
        </p:txBody>
      </p:sp>
      <p:sp>
        <p:nvSpPr>
          <p:cNvPr id="4" name="Title 4"/>
          <p:cNvSpPr>
            <a:spLocks noGrp="1"/>
          </p:cNvSpPr>
          <p:nvPr>
            <p:ph type="title"/>
          </p:nvPr>
        </p:nvSpPr>
        <p:spPr/>
        <p:txBody>
          <a:bodyPr/>
          <a:lstStyle/>
          <a:p>
            <a:r>
              <a:rPr lang="en-US" b="1" dirty="0" err="1" smtClean="0"/>
              <a:t>Psychoneuroimmunology</a:t>
            </a:r>
            <a:r>
              <a:rPr lang="en-US" dirty="0" smtClean="0"/>
              <a:t> (PNI)</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905000"/>
            <a:ext cx="8458200" cy="4985980"/>
          </a:xfrm>
          <a:prstGeom prst="rect">
            <a:avLst/>
          </a:prstGeom>
        </p:spPr>
        <p:txBody>
          <a:bodyPr wrap="square">
            <a:spAutoFit/>
          </a:bodyPr>
          <a:lstStyle/>
          <a:p>
            <a:r>
              <a:rPr lang="en-US" dirty="0" smtClean="0"/>
              <a:t>Stress is thought to affect immune function through emotional and/or behavioral manifestations such as </a:t>
            </a:r>
            <a:r>
              <a:rPr lang="en-US" dirty="0" smtClean="0">
                <a:hlinkClick r:id="rId2" action="ppaction://hlinkfile" tooltip="Anxiety"/>
              </a:rPr>
              <a:t>anxiety</a:t>
            </a:r>
            <a:r>
              <a:rPr lang="en-US" dirty="0" smtClean="0"/>
              <a:t>, </a:t>
            </a:r>
            <a:r>
              <a:rPr lang="en-US" dirty="0" smtClean="0">
                <a:hlinkClick r:id="rId3" action="ppaction://hlinkfile" tooltip="Fear"/>
              </a:rPr>
              <a:t>fear</a:t>
            </a:r>
            <a:r>
              <a:rPr lang="en-US" dirty="0" smtClean="0"/>
              <a:t>, </a:t>
            </a:r>
            <a:r>
              <a:rPr lang="en-US" dirty="0" smtClean="0">
                <a:hlinkClick r:id="rId4" action="ppaction://hlinkfile" tooltip="Stress (biology)"/>
              </a:rPr>
              <a:t>tension</a:t>
            </a:r>
            <a:r>
              <a:rPr lang="en-US" dirty="0" smtClean="0"/>
              <a:t>, </a:t>
            </a:r>
            <a:r>
              <a:rPr lang="en-US" dirty="0" smtClean="0">
                <a:hlinkClick r:id="rId5" action="ppaction://hlinkfile" tooltip="Anger"/>
              </a:rPr>
              <a:t>anger</a:t>
            </a:r>
            <a:r>
              <a:rPr lang="en-US" dirty="0" smtClean="0"/>
              <a:t> and </a:t>
            </a:r>
            <a:r>
              <a:rPr lang="en-US" dirty="0" smtClean="0">
                <a:hlinkClick r:id="rId6" action="ppaction://hlinkfile" tooltip="Sadness"/>
              </a:rPr>
              <a:t>sadness</a:t>
            </a:r>
            <a:r>
              <a:rPr lang="en-US" dirty="0" smtClean="0"/>
              <a:t> and physiological changes such as </a:t>
            </a:r>
            <a:r>
              <a:rPr lang="en-US" dirty="0" smtClean="0">
                <a:hlinkClick r:id="rId7" action="ppaction://hlinkfile" tooltip="Heart rate"/>
              </a:rPr>
              <a:t>heart rate</a:t>
            </a:r>
            <a:r>
              <a:rPr lang="en-US" dirty="0" smtClean="0"/>
              <a:t>, </a:t>
            </a:r>
            <a:r>
              <a:rPr lang="en-US" dirty="0" smtClean="0">
                <a:hlinkClick r:id="rId8" action="ppaction://hlinkfile" tooltip="Blood pressure"/>
              </a:rPr>
              <a:t>blood pressure</a:t>
            </a:r>
            <a:r>
              <a:rPr lang="en-US" dirty="0" smtClean="0"/>
              <a:t>, and </a:t>
            </a:r>
            <a:r>
              <a:rPr lang="en-US" dirty="0" smtClean="0">
                <a:hlinkClick r:id="rId9" action="ppaction://hlinkfile" tooltip="Sweating"/>
              </a:rPr>
              <a:t>sweating</a:t>
            </a:r>
            <a:r>
              <a:rPr lang="en-US" dirty="0" smtClean="0"/>
              <a:t>.</a:t>
            </a:r>
          </a:p>
          <a:p>
            <a:endParaRPr lang="en-US" dirty="0"/>
          </a:p>
          <a:p>
            <a:endParaRPr lang="en-US" dirty="0" smtClean="0"/>
          </a:p>
          <a:p>
            <a:r>
              <a:rPr lang="en-US" sz="2400" dirty="0" smtClean="0"/>
              <a:t>Herbert and Cohen in 1993:</a:t>
            </a:r>
          </a:p>
          <a:p>
            <a:r>
              <a:rPr lang="en-US" sz="2400" dirty="0" smtClean="0"/>
              <a:t>They found consistent stress-related increases in numbers of total </a:t>
            </a:r>
            <a:r>
              <a:rPr lang="en-US" sz="2400" dirty="0" smtClean="0">
                <a:hlinkClick r:id="rId10" action="ppaction://hlinkfile" tooltip="White blood cells"/>
              </a:rPr>
              <a:t>white blood cells</a:t>
            </a:r>
            <a:r>
              <a:rPr lang="en-US" sz="2400" dirty="0" smtClean="0"/>
              <a:t>, as well as decreases in the numbers of </a:t>
            </a:r>
            <a:r>
              <a:rPr lang="en-US" sz="2400" dirty="0" smtClean="0">
                <a:hlinkClick r:id="rId11" action="ppaction://hlinkfile" tooltip="Helper T cells"/>
              </a:rPr>
              <a:t>helper T cells</a:t>
            </a:r>
            <a:r>
              <a:rPr lang="en-US" sz="2400" dirty="0" smtClean="0"/>
              <a:t>, </a:t>
            </a:r>
            <a:r>
              <a:rPr lang="en-US" sz="2400" dirty="0" smtClean="0">
                <a:hlinkClick r:id="rId12" action="ppaction://hlinkfile" tooltip="Suppressor T cells"/>
              </a:rPr>
              <a:t>suppressor T cells</a:t>
            </a:r>
            <a:r>
              <a:rPr lang="en-US" sz="2400" dirty="0" smtClean="0"/>
              <a:t>, and </a:t>
            </a:r>
            <a:r>
              <a:rPr lang="en-US" sz="2400" dirty="0" err="1" smtClean="0">
                <a:hlinkClick r:id="rId13" action="ppaction://hlinkfile" tooltip="Cytotoxic T cells"/>
              </a:rPr>
              <a:t>cytotoxic</a:t>
            </a:r>
            <a:r>
              <a:rPr lang="en-US" sz="2400" dirty="0" smtClean="0">
                <a:hlinkClick r:id="rId13" action="ppaction://hlinkfile" tooltip="Cytotoxic T cells"/>
              </a:rPr>
              <a:t> T cells</a:t>
            </a:r>
            <a:r>
              <a:rPr lang="en-US" sz="2400" dirty="0" smtClean="0"/>
              <a:t>, </a:t>
            </a:r>
            <a:r>
              <a:rPr lang="en-US" sz="2400" dirty="0" smtClean="0">
                <a:hlinkClick r:id="rId14" action="ppaction://hlinkfile" tooltip="B cells"/>
              </a:rPr>
              <a:t>B cells</a:t>
            </a:r>
            <a:r>
              <a:rPr lang="en-US" sz="2400" dirty="0" smtClean="0"/>
              <a:t>, and </a:t>
            </a:r>
            <a:r>
              <a:rPr lang="en-US" sz="2400" dirty="0" smtClean="0">
                <a:hlinkClick r:id="rId15" action="ppaction://hlinkfile" tooltip="Natural killer"/>
              </a:rPr>
              <a:t>Natural killer</a:t>
            </a:r>
            <a:r>
              <a:rPr lang="en-US" sz="2400" dirty="0" smtClean="0"/>
              <a:t> cells (NK). </a:t>
            </a:r>
          </a:p>
          <a:p>
            <a:endParaRPr lang="en-US" dirty="0"/>
          </a:p>
          <a:p>
            <a:endParaRPr lang="en-US" dirty="0" smtClean="0"/>
          </a:p>
          <a:p>
            <a:endParaRPr lang="en-US" dirty="0"/>
          </a:p>
          <a:p>
            <a:endParaRPr lang="en-US" dirty="0" smtClean="0"/>
          </a:p>
          <a:p>
            <a:r>
              <a:rPr lang="en-US" dirty="0" smtClean="0"/>
              <a:t>Herbert TB, Cohen S. Stress and immunity in humans: a meta-analytic review. </a:t>
            </a:r>
            <a:r>
              <a:rPr lang="en-US" dirty="0" err="1" smtClean="0"/>
              <a:t>Psychosom</a:t>
            </a:r>
            <a:r>
              <a:rPr lang="en-US" dirty="0" smtClean="0"/>
              <a:t> Med. 1993;55:364–379</a:t>
            </a:r>
            <a:endParaRPr lang="en-US" dirty="0"/>
          </a:p>
        </p:txBody>
      </p:sp>
      <p:sp>
        <p:nvSpPr>
          <p:cNvPr id="4" name="Title 4"/>
          <p:cNvSpPr>
            <a:spLocks noGrp="1"/>
          </p:cNvSpPr>
          <p:nvPr>
            <p:ph type="title"/>
          </p:nvPr>
        </p:nvSpPr>
        <p:spPr/>
        <p:txBody>
          <a:bodyPr/>
          <a:lstStyle/>
          <a:p>
            <a:r>
              <a:rPr lang="en-US" b="1" dirty="0" err="1" smtClean="0"/>
              <a:t>Psychoneuroimmunology</a:t>
            </a:r>
            <a:r>
              <a:rPr lang="en-US" dirty="0" smtClean="0"/>
              <a:t> (PNI)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95021"/>
            <a:ext cx="8458200" cy="4893647"/>
          </a:xfrm>
          <a:prstGeom prst="rect">
            <a:avLst/>
          </a:prstGeom>
        </p:spPr>
        <p:txBody>
          <a:bodyPr wrap="square">
            <a:spAutoFit/>
          </a:bodyPr>
          <a:lstStyle/>
          <a:p>
            <a:r>
              <a:rPr lang="en-US" sz="2400" b="1" dirty="0" smtClean="0"/>
              <a:t>Communication between the brain and immune system</a:t>
            </a:r>
          </a:p>
          <a:p>
            <a:pPr>
              <a:buFont typeface="Arial" pitchFamily="34" charset="0"/>
              <a:buChar char="•"/>
            </a:pPr>
            <a:r>
              <a:rPr lang="en-US" sz="2400" dirty="0" smtClean="0"/>
              <a:t>Stimulation of brain sites alters immunity (stressed animals have altered immune systems). </a:t>
            </a:r>
          </a:p>
          <a:p>
            <a:pPr>
              <a:buFont typeface="Arial" pitchFamily="34" charset="0"/>
              <a:buChar char="•"/>
            </a:pPr>
            <a:r>
              <a:rPr lang="en-US" sz="2400" dirty="0" smtClean="0"/>
              <a:t>Immune cells produce cytokines that act on the CNS. </a:t>
            </a:r>
          </a:p>
          <a:p>
            <a:pPr>
              <a:buFont typeface="Arial" pitchFamily="34" charset="0"/>
              <a:buChar char="•"/>
            </a:pPr>
            <a:r>
              <a:rPr lang="en-US" sz="2400" dirty="0" smtClean="0"/>
              <a:t>Immune cells respond to signals from the CNS. </a:t>
            </a:r>
          </a:p>
          <a:p>
            <a:endParaRPr lang="en-US" sz="2400" dirty="0"/>
          </a:p>
          <a:p>
            <a:endParaRPr lang="en-US" sz="2400" dirty="0" smtClean="0"/>
          </a:p>
          <a:p>
            <a:r>
              <a:rPr lang="en-US" sz="2400" b="1" dirty="0" smtClean="0"/>
              <a:t>Communication between </a:t>
            </a:r>
            <a:r>
              <a:rPr lang="en-US" sz="2400" b="1" dirty="0" err="1" smtClean="0"/>
              <a:t>neuroendocrine</a:t>
            </a:r>
            <a:r>
              <a:rPr lang="en-US" sz="2400" b="1" dirty="0" smtClean="0"/>
              <a:t> and immune system</a:t>
            </a:r>
          </a:p>
          <a:p>
            <a:pPr>
              <a:buFont typeface="Arial" pitchFamily="34" charset="0"/>
              <a:buChar char="•"/>
            </a:pPr>
            <a:r>
              <a:rPr lang="en-US" sz="2400" dirty="0" err="1" smtClean="0"/>
              <a:t>Glucocorticoids</a:t>
            </a:r>
            <a:r>
              <a:rPr lang="en-US" sz="2400" dirty="0" smtClean="0"/>
              <a:t> and </a:t>
            </a:r>
            <a:r>
              <a:rPr lang="en-US" sz="2400" dirty="0" err="1" smtClean="0"/>
              <a:t>catecholamines</a:t>
            </a:r>
            <a:r>
              <a:rPr lang="en-US" sz="2400" dirty="0" smtClean="0"/>
              <a:t> influence immune cells.</a:t>
            </a:r>
          </a:p>
          <a:p>
            <a:pPr>
              <a:buFont typeface="Arial" pitchFamily="34" charset="0"/>
              <a:buChar char="•"/>
            </a:pPr>
            <a:r>
              <a:rPr lang="en-US" sz="2400" dirty="0" smtClean="0"/>
              <a:t>Endorphins from </a:t>
            </a:r>
            <a:r>
              <a:rPr lang="en-US" sz="2400" dirty="0" smtClean="0">
                <a:hlinkClick r:id="rId2" action="ppaction://hlinkfile" tooltip="Pituitary"/>
              </a:rPr>
              <a:t>pituitary</a:t>
            </a:r>
            <a:r>
              <a:rPr lang="en-US" sz="2400" dirty="0" smtClean="0"/>
              <a:t> &amp; </a:t>
            </a:r>
            <a:r>
              <a:rPr lang="en-US" sz="2400" dirty="0" smtClean="0">
                <a:hlinkClick r:id="rId3" action="ppaction://hlinkfile" tooltip="Adrenal medulla"/>
              </a:rPr>
              <a:t>adrenal medulla</a:t>
            </a:r>
            <a:r>
              <a:rPr lang="en-US" sz="2400" dirty="0" smtClean="0"/>
              <a:t> act on immune system. </a:t>
            </a:r>
          </a:p>
          <a:p>
            <a:pPr>
              <a:buFont typeface="Arial" pitchFamily="34" charset="0"/>
              <a:buChar char="•"/>
            </a:pPr>
            <a:r>
              <a:rPr lang="en-US" sz="2400" dirty="0" smtClean="0"/>
              <a:t>Activity of the immune system is correlated with </a:t>
            </a:r>
            <a:r>
              <a:rPr lang="en-US" sz="2400" dirty="0" err="1" smtClean="0"/>
              <a:t>neurochemical</a:t>
            </a:r>
            <a:r>
              <a:rPr lang="en-US" sz="2400" dirty="0" smtClean="0"/>
              <a:t>/</a:t>
            </a:r>
            <a:r>
              <a:rPr lang="en-US" sz="2400" dirty="0" err="1" smtClean="0"/>
              <a:t>neuroendocrine</a:t>
            </a:r>
            <a:r>
              <a:rPr lang="en-US" sz="2400" dirty="0" smtClean="0"/>
              <a:t> activity of brain cells. </a:t>
            </a:r>
            <a:endParaRPr lang="en-US" sz="2400" dirty="0"/>
          </a:p>
        </p:txBody>
      </p:sp>
      <p:sp>
        <p:nvSpPr>
          <p:cNvPr id="4" name="Title 4"/>
          <p:cNvSpPr>
            <a:spLocks noGrp="1"/>
          </p:cNvSpPr>
          <p:nvPr>
            <p:ph type="title"/>
          </p:nvPr>
        </p:nvSpPr>
        <p:spPr/>
        <p:txBody>
          <a:bodyPr/>
          <a:lstStyle/>
          <a:p>
            <a:r>
              <a:rPr lang="en-US" b="1" dirty="0" err="1" smtClean="0"/>
              <a:t>Psychoneuroimmunology</a:t>
            </a:r>
            <a:r>
              <a:rPr lang="en-US" dirty="0" smtClean="0"/>
              <a:t> (PNI)</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82341"/>
            <a:ext cx="8305800" cy="5078313"/>
          </a:xfrm>
          <a:prstGeom prst="rect">
            <a:avLst/>
          </a:prstGeom>
        </p:spPr>
        <p:txBody>
          <a:bodyPr wrap="square">
            <a:spAutoFit/>
          </a:bodyPr>
          <a:lstStyle/>
          <a:p>
            <a:r>
              <a:rPr lang="en-US" b="1" dirty="0" smtClean="0"/>
              <a:t>Connections between </a:t>
            </a:r>
            <a:r>
              <a:rPr lang="en-US" b="1" dirty="0" err="1" smtClean="0"/>
              <a:t>glucocorticoids</a:t>
            </a:r>
            <a:r>
              <a:rPr lang="en-US" b="1" dirty="0" smtClean="0"/>
              <a:t> and immune system</a:t>
            </a:r>
          </a:p>
          <a:p>
            <a:pPr>
              <a:buFont typeface="Arial" pitchFamily="34" charset="0"/>
              <a:buChar char="•"/>
            </a:pPr>
            <a:r>
              <a:rPr lang="en-US" dirty="0" smtClean="0"/>
              <a:t>Anti-inflammatory hormones that enhance the organisms response to a stressor. </a:t>
            </a:r>
          </a:p>
          <a:p>
            <a:pPr>
              <a:buFont typeface="Arial" pitchFamily="34" charset="0"/>
              <a:buChar char="•"/>
            </a:pPr>
            <a:r>
              <a:rPr lang="en-US" dirty="0" smtClean="0"/>
              <a:t>Prevent the overreaction of the body own defense system. </a:t>
            </a:r>
          </a:p>
          <a:p>
            <a:pPr>
              <a:buFont typeface="Arial" pitchFamily="34" charset="0"/>
              <a:buChar char="•"/>
            </a:pPr>
            <a:r>
              <a:rPr lang="en-US" dirty="0" smtClean="0"/>
              <a:t>Regulators of the immune system. </a:t>
            </a:r>
          </a:p>
          <a:p>
            <a:pPr>
              <a:buFont typeface="Arial" pitchFamily="34" charset="0"/>
              <a:buChar char="•"/>
            </a:pPr>
            <a:r>
              <a:rPr lang="en-US" dirty="0" smtClean="0"/>
              <a:t>Affect cell growth, proliferation &amp; differentiation. </a:t>
            </a:r>
          </a:p>
          <a:p>
            <a:pPr>
              <a:buFont typeface="Arial" pitchFamily="34" charset="0"/>
              <a:buChar char="•"/>
            </a:pPr>
            <a:r>
              <a:rPr lang="en-US" dirty="0" smtClean="0"/>
              <a:t>Cause </a:t>
            </a:r>
            <a:r>
              <a:rPr lang="en-US" dirty="0" err="1" smtClean="0"/>
              <a:t>immunosuppression</a:t>
            </a:r>
            <a:r>
              <a:rPr lang="en-US" dirty="0" smtClean="0"/>
              <a:t>. </a:t>
            </a:r>
          </a:p>
          <a:p>
            <a:pPr>
              <a:buFont typeface="Arial" pitchFamily="34" charset="0"/>
              <a:buChar char="•"/>
            </a:pPr>
            <a:r>
              <a:rPr lang="en-US" dirty="0" smtClean="0"/>
              <a:t>Suppress </a:t>
            </a:r>
            <a:r>
              <a:rPr lang="en-US" dirty="0" smtClean="0">
                <a:hlinkClick r:id="rId2" action="ppaction://hlinkfile" tooltip="Cell adhesion"/>
              </a:rPr>
              <a:t>cell adhesion</a:t>
            </a:r>
            <a:r>
              <a:rPr lang="en-US" dirty="0" smtClean="0"/>
              <a:t>, </a:t>
            </a:r>
            <a:r>
              <a:rPr lang="en-US" dirty="0" smtClean="0">
                <a:hlinkClick r:id="rId3" action="ppaction://hlinkfile" tooltip="Antigen"/>
              </a:rPr>
              <a:t>antigen</a:t>
            </a:r>
            <a:r>
              <a:rPr lang="en-US" dirty="0" smtClean="0"/>
              <a:t> presentation, </a:t>
            </a:r>
            <a:r>
              <a:rPr lang="en-US" dirty="0" err="1" smtClean="0"/>
              <a:t>chemotaxis</a:t>
            </a:r>
            <a:r>
              <a:rPr lang="en-US" dirty="0" smtClean="0"/>
              <a:t> &amp; </a:t>
            </a:r>
            <a:r>
              <a:rPr lang="en-US" dirty="0" err="1" smtClean="0"/>
              <a:t>cytotoxicity</a:t>
            </a:r>
            <a:r>
              <a:rPr lang="en-US" dirty="0" smtClean="0"/>
              <a:t>. </a:t>
            </a:r>
          </a:p>
          <a:p>
            <a:pPr>
              <a:buFont typeface="Arial" pitchFamily="34" charset="0"/>
              <a:buChar char="•"/>
            </a:pPr>
            <a:r>
              <a:rPr lang="en-US" dirty="0" smtClean="0"/>
              <a:t>Increase </a:t>
            </a:r>
            <a:r>
              <a:rPr lang="en-US" dirty="0" smtClean="0">
                <a:hlinkClick r:id="rId4" action="ppaction://hlinkfile" tooltip="Apoptosis"/>
              </a:rPr>
              <a:t>apoptosis</a:t>
            </a:r>
            <a:endParaRPr lang="en-US" dirty="0" smtClean="0"/>
          </a:p>
          <a:p>
            <a:pPr>
              <a:buFont typeface="Arial" pitchFamily="34" charset="0"/>
              <a:buChar char="•"/>
            </a:pPr>
            <a:endParaRPr lang="en-US" dirty="0"/>
          </a:p>
          <a:p>
            <a:r>
              <a:rPr lang="en-US" b="1" dirty="0" err="1" smtClean="0"/>
              <a:t>Corticotropin</a:t>
            </a:r>
            <a:r>
              <a:rPr lang="en-US" b="1" dirty="0" smtClean="0"/>
              <a:t>-releasing hormone (CRH)</a:t>
            </a:r>
          </a:p>
          <a:p>
            <a:pPr>
              <a:buFont typeface="Arial" pitchFamily="34" charset="0"/>
              <a:buChar char="•"/>
            </a:pPr>
            <a:r>
              <a:rPr lang="en-US" dirty="0" smtClean="0"/>
              <a:t>Release of </a:t>
            </a:r>
            <a:r>
              <a:rPr lang="en-US" dirty="0" err="1" smtClean="0">
                <a:hlinkClick r:id="rId5" action="ppaction://hlinkfile" tooltip="Corticotropin-releasing hormone"/>
              </a:rPr>
              <a:t>corticotropin</a:t>
            </a:r>
            <a:r>
              <a:rPr lang="en-US" dirty="0" smtClean="0">
                <a:hlinkClick r:id="rId5" action="ppaction://hlinkfile" tooltip="Corticotropin-releasing hormone"/>
              </a:rPr>
              <a:t>-releasing hormone</a:t>
            </a:r>
            <a:r>
              <a:rPr lang="en-US" dirty="0" smtClean="0"/>
              <a:t> (CRH) from the </a:t>
            </a:r>
            <a:r>
              <a:rPr lang="en-US" dirty="0" smtClean="0">
                <a:hlinkClick r:id="rId6" action="ppaction://hlinkfile" tooltip="Hypothalamus"/>
              </a:rPr>
              <a:t>hypothalamus</a:t>
            </a:r>
            <a:r>
              <a:rPr lang="en-US" dirty="0" smtClean="0"/>
              <a:t> is influenced by stress.</a:t>
            </a:r>
          </a:p>
          <a:p>
            <a:pPr>
              <a:buFont typeface="Arial" pitchFamily="34" charset="0"/>
              <a:buChar char="•"/>
            </a:pPr>
            <a:r>
              <a:rPr lang="en-US" dirty="0" smtClean="0"/>
              <a:t>CRH is a major regulator of the HPA axis/stress axis. </a:t>
            </a:r>
          </a:p>
          <a:p>
            <a:pPr>
              <a:buFont typeface="Arial" pitchFamily="34" charset="0"/>
              <a:buChar char="•"/>
            </a:pPr>
            <a:r>
              <a:rPr lang="en-US" dirty="0" smtClean="0"/>
              <a:t>CRH Regulates secretion of </a:t>
            </a:r>
            <a:r>
              <a:rPr lang="en-US" dirty="0" err="1" smtClean="0">
                <a:hlinkClick r:id="rId7" action="ppaction://hlinkfile" tooltip="Adrenocorticotropic hormone"/>
              </a:rPr>
              <a:t>Adrenocorticotropic</a:t>
            </a:r>
            <a:r>
              <a:rPr lang="en-US" dirty="0" smtClean="0">
                <a:hlinkClick r:id="rId7" action="ppaction://hlinkfile" tooltip="Adrenocorticotropic hormone"/>
              </a:rPr>
              <a:t> hormone</a:t>
            </a:r>
            <a:r>
              <a:rPr lang="en-US" dirty="0" smtClean="0"/>
              <a:t> (ACTH). </a:t>
            </a:r>
          </a:p>
          <a:p>
            <a:pPr>
              <a:buFont typeface="Arial" pitchFamily="34" charset="0"/>
              <a:buChar char="•"/>
            </a:pPr>
            <a:r>
              <a:rPr lang="en-US" dirty="0" smtClean="0"/>
              <a:t>CRH is widely distributed in the brain and periphery </a:t>
            </a:r>
          </a:p>
          <a:p>
            <a:pPr>
              <a:buFont typeface="Arial" pitchFamily="34" charset="0"/>
              <a:buChar char="•"/>
            </a:pPr>
            <a:r>
              <a:rPr lang="en-US" dirty="0" smtClean="0"/>
              <a:t>CRH also regulates the actions of the </a:t>
            </a:r>
            <a:r>
              <a:rPr lang="en-US" dirty="0" smtClean="0">
                <a:hlinkClick r:id="rId8" action="ppaction://hlinkfile" tooltip="Autonomic nervous system"/>
              </a:rPr>
              <a:t>Autonomic nervous system</a:t>
            </a:r>
            <a:r>
              <a:rPr lang="en-US" dirty="0" smtClean="0"/>
              <a:t> ANS and immune system. </a:t>
            </a:r>
          </a:p>
          <a:p>
            <a:pPr>
              <a:buFont typeface="Arial" pitchFamily="34" charset="0"/>
              <a:buChar char="•"/>
            </a:pPr>
            <a:endParaRPr lang="en-US" dirty="0"/>
          </a:p>
        </p:txBody>
      </p:sp>
      <p:sp>
        <p:nvSpPr>
          <p:cNvPr id="4" name="Title 4"/>
          <p:cNvSpPr>
            <a:spLocks noGrp="1"/>
          </p:cNvSpPr>
          <p:nvPr>
            <p:ph type="title"/>
          </p:nvPr>
        </p:nvSpPr>
        <p:spPr/>
        <p:txBody>
          <a:bodyPr/>
          <a:lstStyle/>
          <a:p>
            <a:r>
              <a:rPr lang="en-US" b="1" dirty="0" err="1" smtClean="0"/>
              <a:t>Psychoneuroimmunology</a:t>
            </a:r>
            <a:r>
              <a:rPr lang="en-US" dirty="0" smtClean="0"/>
              <a:t> (PNI)</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Hippocrates, stated something similar over 2,000 years ago - in the 5th century BC:</a:t>
            </a:r>
          </a:p>
          <a:p>
            <a:pPr>
              <a:buNone/>
            </a:pPr>
            <a:r>
              <a:rPr lang="en-US" smtClean="0"/>
              <a:t>	"</a:t>
            </a:r>
            <a:r>
              <a:rPr lang="en-US" dirty="0" smtClean="0"/>
              <a:t>Positive health requires knowledge of man's primary constitution and the powers of various foods, both those natural to them and those resulting from human skills. But eating alone is not enough for health. There must be exercise, of which the effects must likewise be known. The combination of these two things makes regimen, when proper attention is given to the seasons of the year, the changes of the winds, the age of the individual and the situation of his home".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6629400"/>
          </a:xfrm>
        </p:spPr>
        <p:txBody>
          <a:bodyPr>
            <a:noAutofit/>
          </a:bodyPr>
          <a:lstStyle/>
          <a:p>
            <a:pPr algn="l"/>
            <a:r>
              <a:rPr lang="en-US" sz="3200" dirty="0" smtClean="0"/>
              <a:t/>
            </a:r>
            <a:br>
              <a:rPr lang="en-US" sz="3200" dirty="0" smtClean="0"/>
            </a:br>
            <a:r>
              <a:rPr lang="en-US" sz="2400" dirty="0" smtClean="0"/>
              <a:t/>
            </a:r>
            <a:br>
              <a:rPr lang="en-US" sz="2400" dirty="0" smtClean="0"/>
            </a:br>
            <a:r>
              <a:rPr lang="en-US" sz="2400" b="1" dirty="0" smtClean="0"/>
              <a:t>Disease:</a:t>
            </a:r>
            <a:r>
              <a:rPr lang="en-US" sz="2400" dirty="0" smtClean="0"/>
              <a:t/>
            </a:r>
            <a:br>
              <a:rPr lang="en-US" sz="2400" dirty="0" smtClean="0"/>
            </a:br>
            <a:r>
              <a:rPr lang="en-US" sz="2400" dirty="0" smtClean="0"/>
              <a:t>Any deviation from or interruption of the normal structure or function of any body part, organ, or system that is manifested by a characteristic set of symptoms and signs and whose etiology, pathology, and prognosis may be known or unknown.</a:t>
            </a:r>
            <a:br>
              <a:rPr lang="en-US" sz="2400" dirty="0" smtClean="0"/>
            </a:br>
            <a:r>
              <a:rPr lang="en-US" sz="2400" dirty="0" smtClean="0"/>
              <a:t/>
            </a:r>
            <a:br>
              <a:rPr lang="en-US" sz="2400" dirty="0" smtClean="0"/>
            </a:br>
            <a:r>
              <a:rPr lang="en-US" sz="2400" b="1" dirty="0" smtClean="0"/>
              <a:t>Health:</a:t>
            </a:r>
            <a:r>
              <a:rPr lang="en-US" sz="2400" dirty="0" smtClean="0"/>
              <a:t/>
            </a:r>
            <a:br>
              <a:rPr lang="en-US" sz="2400" dirty="0" smtClean="0"/>
            </a:br>
            <a:r>
              <a:rPr lang="en-US" sz="2400" dirty="0" smtClean="0"/>
              <a:t>Health is a state of complete physical, mental and social well-being and not merely the absence of disease or infirmity. (1948 WHO)</a:t>
            </a:r>
            <a:br>
              <a:rPr lang="en-US" sz="2400" dirty="0" smtClean="0"/>
            </a:br>
            <a:r>
              <a:rPr lang="en-US" sz="2400" dirty="0" smtClean="0"/>
              <a:t>An expansion of the WHO definition may be necessary to include a spiritual dimension of health if social scientists can agree that spirituality is part of health and not merely an influence. </a:t>
            </a:r>
            <a:br>
              <a:rPr lang="en-US" sz="2400" dirty="0" smtClean="0"/>
            </a:br>
            <a:r>
              <a:rPr lang="en-US" sz="2400" dirty="0" smtClean="0"/>
              <a:t/>
            </a:r>
            <a:br>
              <a:rPr lang="en-US" sz="2400" dirty="0" smtClean="0"/>
            </a:br>
            <a:r>
              <a:rPr lang="en-US" sz="1800" b="1" dirty="0" smtClean="0"/>
              <a:t>James S Larson. The World Health Organization's definition of health: Social versus spiritual health . 1996 Social Indicators Research. Volume 38, Number 2. 181-192, </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Out Syndrome: 1970</a:t>
            </a:r>
            <a:endParaRPr lang="en-US" dirty="0"/>
          </a:p>
        </p:txBody>
      </p:sp>
      <p:sp>
        <p:nvSpPr>
          <p:cNvPr id="3" name="Rectangle 2"/>
          <p:cNvSpPr/>
          <p:nvPr/>
        </p:nvSpPr>
        <p:spPr>
          <a:xfrm>
            <a:off x="0" y="1524000"/>
            <a:ext cx="9144000" cy="4124206"/>
          </a:xfrm>
          <a:prstGeom prst="rect">
            <a:avLst/>
          </a:prstGeom>
        </p:spPr>
        <p:txBody>
          <a:bodyPr wrap="square">
            <a:spAutoFit/>
          </a:bodyPr>
          <a:lstStyle/>
          <a:p>
            <a:r>
              <a:rPr lang="en-US" sz="2800" dirty="0" smtClean="0"/>
              <a:t>Burnout has been described by </a:t>
            </a:r>
            <a:r>
              <a:rPr lang="en-US" sz="2800" dirty="0" err="1" smtClean="0"/>
              <a:t>Maslach</a:t>
            </a:r>
            <a:r>
              <a:rPr lang="en-US" sz="2800" dirty="0" smtClean="0"/>
              <a:t> and coworkers: </a:t>
            </a:r>
          </a:p>
          <a:p>
            <a:endParaRPr lang="en-US" dirty="0" smtClean="0"/>
          </a:p>
          <a:p>
            <a:pPr>
              <a:buFont typeface="Arial" pitchFamily="34" charset="0"/>
              <a:buChar char="•"/>
            </a:pPr>
            <a:r>
              <a:rPr lang="en-US" sz="2400" dirty="0" smtClean="0"/>
              <a:t>As a condition in which professionals “lose all concern, all emotional</a:t>
            </a:r>
          </a:p>
          <a:p>
            <a:r>
              <a:rPr lang="en-US" sz="2400" dirty="0" smtClean="0"/>
              <a:t>  feeling for the people they work with, and come to treat them</a:t>
            </a:r>
          </a:p>
          <a:p>
            <a:r>
              <a:rPr lang="en-US" sz="2400" dirty="0" smtClean="0"/>
              <a:t>  in a detached or even dehumanized way.” </a:t>
            </a:r>
          </a:p>
          <a:p>
            <a:pPr>
              <a:buFont typeface="Arial" pitchFamily="34" charset="0"/>
              <a:buChar char="•"/>
            </a:pPr>
            <a:r>
              <a:rPr lang="en-US" sz="2400" dirty="0" smtClean="0"/>
              <a:t>Professional burnout is a psychological syndrome arising in response to        chronic interpersonal stressors on the job . </a:t>
            </a:r>
          </a:p>
          <a:p>
            <a:pPr>
              <a:buFont typeface="Arial" pitchFamily="34" charset="0"/>
              <a:buChar char="•"/>
            </a:pPr>
            <a:r>
              <a:rPr lang="en-US" sz="2400" dirty="0" smtClean="0"/>
              <a:t>Burnout is a problem that is specific to the work context, in contrast to   depression, which tends to pervade every domain of a person’s life . </a:t>
            </a:r>
          </a:p>
          <a:p>
            <a:pPr>
              <a:buFont typeface="Arial" pitchFamily="34" charset="0"/>
              <a:buChar char="•"/>
            </a:pPr>
            <a:r>
              <a:rPr lang="en-US" sz="2400" dirty="0" smtClean="0"/>
              <a:t>Physical illness, emotional problems, increased turnover, absenteeism </a:t>
            </a:r>
          </a:p>
          <a:p>
            <a:r>
              <a:rPr lang="en-US" sz="2400" dirty="0" smtClean="0"/>
              <a:t>  and poor job performance and negative attitudes in general .</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Out Syndrome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09800" y="1828800"/>
            <a:ext cx="4557712" cy="4634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Out Syndrome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752600" y="2286000"/>
            <a:ext cx="6096000" cy="4044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Monday, October 11, 2010</a:t>
            </a:r>
            <a:br>
              <a:rPr lang="en-US" dirty="0" smtClean="0"/>
            </a:br>
            <a:r>
              <a:rPr lang="en-US" dirty="0" smtClean="0"/>
              <a:t>NY Times</a:t>
            </a:r>
            <a:endParaRPr lang="en-US" dirty="0"/>
          </a:p>
        </p:txBody>
      </p:sp>
      <p:sp>
        <p:nvSpPr>
          <p:cNvPr id="4" name="Rectangle 3"/>
          <p:cNvSpPr/>
          <p:nvPr/>
        </p:nvSpPr>
        <p:spPr>
          <a:xfrm>
            <a:off x="304800" y="1905000"/>
            <a:ext cx="8839200" cy="4524315"/>
          </a:xfrm>
          <a:prstGeom prst="rect">
            <a:avLst/>
          </a:prstGeom>
        </p:spPr>
        <p:txBody>
          <a:bodyPr wrap="square">
            <a:spAutoFit/>
          </a:bodyPr>
          <a:lstStyle/>
          <a:p>
            <a:r>
              <a:rPr lang="en-US" sz="3200" dirty="0" smtClean="0"/>
              <a:t>For several decades now, studies have consistently shown that physicians have higher rates of suicide than the general population — 40 percent higher for male doctors and a staggering 130 percent higher for female doctors</a:t>
            </a:r>
            <a:r>
              <a:rPr lang="en-US" sz="3200" dirty="0" smtClean="0"/>
              <a:t>. </a:t>
            </a:r>
          </a:p>
          <a:p>
            <a:r>
              <a:rPr lang="en-US" sz="3200" dirty="0" smtClean="0"/>
              <a:t>Students enter medical school with mental health profiles similar to those of their peers but end up experiencing depression, burnout and other mental illnesses at higher rates.</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miller natl geo cover 1998"/>
          <p:cNvPicPr>
            <a:picLocks noChangeAspect="1" noChangeArrowheads="1"/>
          </p:cNvPicPr>
          <p:nvPr/>
        </p:nvPicPr>
        <p:blipFill>
          <a:blip r:embed="rId2" cstate="print"/>
          <a:srcRect/>
          <a:stretch>
            <a:fillRect/>
          </a:stretch>
        </p:blipFill>
        <p:spPr bwMode="auto">
          <a:xfrm>
            <a:off x="1219200" y="-381000"/>
            <a:ext cx="5478463" cy="7239000"/>
          </a:xfrm>
          <a:prstGeom prst="rect">
            <a:avLst/>
          </a:prstGeom>
          <a:noFill/>
        </p:spPr>
      </p:pic>
      <p:sp>
        <p:nvSpPr>
          <p:cNvPr id="2052" name="Text Box 4"/>
          <p:cNvSpPr txBox="1">
            <a:spLocks noChangeArrowheads="1"/>
          </p:cNvSpPr>
          <p:nvPr/>
        </p:nvSpPr>
        <p:spPr bwMode="auto">
          <a:xfrm>
            <a:off x="6781800" y="457200"/>
            <a:ext cx="2362200" cy="1768475"/>
          </a:xfrm>
          <a:prstGeom prst="rect">
            <a:avLst/>
          </a:prstGeom>
          <a:noFill/>
          <a:ln w="9525">
            <a:noFill/>
            <a:miter lim="800000"/>
            <a:headEnd/>
            <a:tailEnd/>
          </a:ln>
          <a:effectLst/>
        </p:spPr>
        <p:txBody>
          <a:bodyPr>
            <a:spAutoFit/>
          </a:bodyPr>
          <a:lstStyle/>
          <a:p>
            <a:pPr>
              <a:spcBef>
                <a:spcPct val="50000"/>
              </a:spcBef>
            </a:pPr>
            <a:r>
              <a:rPr lang="en-US" sz="2000" b="1">
                <a:latin typeface="Arial" pitchFamily="34" charset="0"/>
              </a:rPr>
              <a:t>Stanley Miller</a:t>
            </a:r>
            <a:endParaRPr lang="en-US" sz="2000">
              <a:latin typeface="Arial" pitchFamily="34" charset="0"/>
            </a:endParaRPr>
          </a:p>
          <a:p>
            <a:pPr>
              <a:spcBef>
                <a:spcPct val="50000"/>
              </a:spcBef>
            </a:pPr>
            <a:r>
              <a:rPr lang="en-US" sz="2000">
                <a:latin typeface="Arial" pitchFamily="34" charset="0"/>
              </a:rPr>
              <a:t>the chemical origin of life is a lot more difficult than we first imaged</a:t>
            </a:r>
          </a:p>
        </p:txBody>
      </p:sp>
      <p:sp>
        <p:nvSpPr>
          <p:cNvPr id="2053" name="Text Box 5"/>
          <p:cNvSpPr txBox="1">
            <a:spLocks noChangeArrowheads="1"/>
          </p:cNvSpPr>
          <p:nvPr/>
        </p:nvSpPr>
        <p:spPr bwMode="auto">
          <a:xfrm>
            <a:off x="6629400" y="4572000"/>
            <a:ext cx="2514600" cy="1465263"/>
          </a:xfrm>
          <a:prstGeom prst="rect">
            <a:avLst/>
          </a:prstGeom>
          <a:noFill/>
          <a:ln w="9525">
            <a:noFill/>
            <a:miter lim="800000"/>
            <a:headEnd/>
            <a:tailEnd/>
          </a:ln>
          <a:effectLst/>
        </p:spPr>
        <p:txBody>
          <a:bodyPr>
            <a:spAutoFit/>
          </a:bodyPr>
          <a:lstStyle/>
          <a:p>
            <a:r>
              <a:rPr lang="en-US" sz="1800">
                <a:latin typeface="Arial Unicode MS" pitchFamily="34" charset="-128"/>
                <a:ea typeface="Arial Unicode MS" pitchFamily="34" charset="-128"/>
                <a:cs typeface="Arial Unicode MS" pitchFamily="34" charset="-128"/>
              </a:rPr>
              <a:t>Father of 'Origin of Life’</a:t>
            </a:r>
            <a:br>
              <a:rPr lang="en-US" sz="1800">
                <a:latin typeface="Arial Unicode MS" pitchFamily="34" charset="-128"/>
                <a:ea typeface="Arial Unicode MS" pitchFamily="34" charset="-128"/>
                <a:cs typeface="Arial Unicode MS" pitchFamily="34" charset="-128"/>
              </a:rPr>
            </a:br>
            <a:r>
              <a:rPr lang="en-US" sz="1800">
                <a:latin typeface="Arial Unicode MS" pitchFamily="34" charset="-128"/>
                <a:ea typeface="Arial Unicode MS" pitchFamily="34" charset="-128"/>
                <a:cs typeface="Arial Unicode MS" pitchFamily="34" charset="-128"/>
              </a:rPr>
              <a:t>Chemistry Dies </a:t>
            </a:r>
          </a:p>
          <a:p>
            <a:endParaRPr lang="en-US" sz="1800">
              <a:latin typeface="Arial Unicode MS" pitchFamily="34" charset="-128"/>
              <a:ea typeface="Arial Unicode MS" pitchFamily="34" charset="-128"/>
              <a:cs typeface="Arial Unicode MS" pitchFamily="34" charset="-128"/>
            </a:endParaRPr>
          </a:p>
          <a:p>
            <a:r>
              <a:rPr lang="en-US" sz="1800">
                <a:latin typeface="Arial Unicode MS" pitchFamily="34" charset="-128"/>
                <a:ea typeface="Arial Unicode MS" pitchFamily="34" charset="-128"/>
                <a:cs typeface="Arial Unicode MS" pitchFamily="34" charset="-128"/>
              </a:rPr>
              <a:t>May 21, 2007</a:t>
            </a:r>
          </a:p>
        </p:txBody>
      </p:sp>
      <p:pic>
        <p:nvPicPr>
          <p:cNvPr id="2054" name="Picture 6" descr="miller ny times photo ap photo"/>
          <p:cNvPicPr>
            <a:picLocks noChangeAspect="1" noChangeArrowheads="1"/>
          </p:cNvPicPr>
          <p:nvPr/>
        </p:nvPicPr>
        <p:blipFill>
          <a:blip r:embed="rId3" cstate="print"/>
          <a:srcRect/>
          <a:stretch>
            <a:fillRect/>
          </a:stretch>
        </p:blipFill>
        <p:spPr bwMode="auto">
          <a:xfrm>
            <a:off x="0" y="-381000"/>
            <a:ext cx="2740025" cy="3733800"/>
          </a:xfrm>
          <a:prstGeom prst="rect">
            <a:avLst/>
          </a:prstGeom>
          <a:noFill/>
        </p:spPr>
      </p:pic>
      <p:sp>
        <p:nvSpPr>
          <p:cNvPr id="2055" name="Text Box 7"/>
          <p:cNvSpPr txBox="1">
            <a:spLocks noChangeArrowheads="1"/>
          </p:cNvSpPr>
          <p:nvPr/>
        </p:nvSpPr>
        <p:spPr bwMode="auto">
          <a:xfrm>
            <a:off x="4419600" y="6324600"/>
            <a:ext cx="1981200" cy="581025"/>
          </a:xfrm>
          <a:prstGeom prst="rect">
            <a:avLst/>
          </a:prstGeom>
          <a:noFill/>
          <a:ln w="9525">
            <a:noFill/>
            <a:miter lim="800000"/>
            <a:headEnd/>
            <a:tailEnd/>
          </a:ln>
          <a:effectLst/>
        </p:spPr>
        <p:txBody>
          <a:bodyPr>
            <a:spAutoFit/>
          </a:bodyPr>
          <a:lstStyle/>
          <a:p>
            <a:pPr>
              <a:spcBef>
                <a:spcPct val="50000"/>
              </a:spcBef>
            </a:pPr>
            <a:r>
              <a:rPr lang="en-US" sz="1600" i="1">
                <a:solidFill>
                  <a:schemeClr val="bg1"/>
                </a:solidFill>
                <a:latin typeface="Arial" pitchFamily="34" charset="0"/>
              </a:rPr>
              <a:t>National Geographic</a:t>
            </a:r>
            <a:r>
              <a:rPr lang="en-US" sz="1600">
                <a:solidFill>
                  <a:schemeClr val="bg1"/>
                </a:solidFill>
                <a:latin typeface="Arial" pitchFamily="34" charset="0"/>
              </a:rPr>
              <a:t> 1998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strVal val="#ppt_w*0.70"/>
                                          </p:val>
                                        </p:tav>
                                        <p:tav tm="100000">
                                          <p:val>
                                            <p:strVal val="#ppt_w"/>
                                          </p:val>
                                        </p:tav>
                                      </p:tavLst>
                                    </p:anim>
                                    <p:anim calcmode="lin" valueType="num">
                                      <p:cBhvr>
                                        <p:cTn id="8" dur="1000" fill="hold"/>
                                        <p:tgtEl>
                                          <p:spTgt spid="2053"/>
                                        </p:tgtEl>
                                        <p:attrNameLst>
                                          <p:attrName>ppt_h</p:attrName>
                                        </p:attrNameLst>
                                      </p:cBhvr>
                                      <p:tavLst>
                                        <p:tav tm="0">
                                          <p:val>
                                            <p:strVal val="#ppt_h"/>
                                          </p:val>
                                        </p:tav>
                                        <p:tav tm="100000">
                                          <p:val>
                                            <p:strVal val="#ppt_h"/>
                                          </p:val>
                                        </p:tav>
                                      </p:tavLst>
                                    </p:anim>
                                    <p:animEffect transition="in" filter="fade">
                                      <p:cBhvr>
                                        <p:cTn id="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Council Examination</a:t>
            </a:r>
            <a:endParaRPr lang="en-US" dirty="0"/>
          </a:p>
        </p:txBody>
      </p:sp>
      <p:sp>
        <p:nvSpPr>
          <p:cNvPr id="4" name="Content Placeholder 3"/>
          <p:cNvSpPr>
            <a:spLocks noGrp="1"/>
          </p:cNvSpPr>
          <p:nvPr>
            <p:ph sz="half" idx="1"/>
          </p:nvPr>
        </p:nvSpPr>
        <p:spPr/>
        <p:txBody>
          <a:bodyPr/>
          <a:lstStyle/>
          <a:p>
            <a:endParaRPr lang="en-US"/>
          </a:p>
        </p:txBody>
      </p:sp>
      <p:sp>
        <p:nvSpPr>
          <p:cNvPr id="3" name="Rectangle 2"/>
          <p:cNvSpPr/>
          <p:nvPr/>
        </p:nvSpPr>
        <p:spPr>
          <a:xfrm>
            <a:off x="457200" y="1447800"/>
            <a:ext cx="4038600" cy="5509200"/>
          </a:xfrm>
          <a:prstGeom prst="rect">
            <a:avLst/>
          </a:prstGeom>
        </p:spPr>
        <p:txBody>
          <a:bodyPr wrap="square">
            <a:spAutoFit/>
          </a:bodyPr>
          <a:lstStyle/>
          <a:p>
            <a:r>
              <a:rPr lang="en-US" sz="3200" b="1" dirty="0" smtClean="0"/>
              <a:t>“Survival </a:t>
            </a:r>
            <a:r>
              <a:rPr lang="en-US" sz="3200" b="1" dirty="0" smtClean="0"/>
              <a:t>of the fittest” mentality can affect all medical students, not just those who are depressed or burned out. And it can affect patients by wearing away at a young doctor’s sense of empathy. </a:t>
            </a:r>
            <a:endParaRPr lang="en-US" sz="3200" b="1" dirty="0"/>
          </a:p>
        </p:txBody>
      </p:sp>
      <p:pic>
        <p:nvPicPr>
          <p:cNvPr id="1026" name="Picture 2" descr="C:\Users\Pushpa Raj Sharma\Pictures\doctor depression.jpg"/>
          <p:cNvPicPr>
            <a:picLocks noGrp="1" noChangeAspect="1" noChangeArrowheads="1"/>
          </p:cNvPicPr>
          <p:nvPr>
            <p:ph sz="half" idx="2"/>
          </p:nvPr>
        </p:nvPicPr>
        <p:blipFill>
          <a:blip r:embed="rId2" cstate="print"/>
          <a:srcRect/>
          <a:stretch>
            <a:fillRect/>
          </a:stretch>
        </p:blipFill>
        <p:spPr bwMode="auto">
          <a:xfrm>
            <a:off x="4514127" y="2057400"/>
            <a:ext cx="4629873" cy="304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Consciousness</a:t>
            </a:r>
            <a:endParaRPr lang="en-US" dirty="0"/>
          </a:p>
        </p:txBody>
      </p:sp>
      <p:pic>
        <p:nvPicPr>
          <p:cNvPr id="3" name="Picture 2" descr="C:\Documents and Settings\pushparaj\My Documents\My Pictures\spiritual\brain functional areas.jpg"/>
          <p:cNvPicPr>
            <a:picLocks noChangeAspect="1" noChangeArrowheads="1"/>
          </p:cNvPicPr>
          <p:nvPr/>
        </p:nvPicPr>
        <p:blipFill>
          <a:blip r:embed="rId2" cstate="print"/>
          <a:srcRect/>
          <a:stretch>
            <a:fillRect/>
          </a:stretch>
        </p:blipFill>
        <p:spPr bwMode="auto">
          <a:xfrm>
            <a:off x="533400" y="1676400"/>
            <a:ext cx="3386984" cy="2366739"/>
          </a:xfrm>
          <a:prstGeom prst="rect">
            <a:avLst/>
          </a:prstGeom>
          <a:noFill/>
        </p:spPr>
      </p:pic>
      <p:pic>
        <p:nvPicPr>
          <p:cNvPr id="4" name="Picture 4" descr="C:\Documents and Settings\pushparaj\My Documents\My Pictures\spiritual\human mind 3.jpg"/>
          <p:cNvPicPr>
            <a:picLocks noChangeAspect="1" noChangeArrowheads="1"/>
          </p:cNvPicPr>
          <p:nvPr/>
        </p:nvPicPr>
        <p:blipFill>
          <a:blip r:embed="rId3" cstate="print"/>
          <a:srcRect/>
          <a:stretch>
            <a:fillRect/>
          </a:stretch>
        </p:blipFill>
        <p:spPr bwMode="auto">
          <a:xfrm>
            <a:off x="5791200" y="1752600"/>
            <a:ext cx="2286000" cy="2286000"/>
          </a:xfrm>
          <a:prstGeom prst="rect">
            <a:avLst/>
          </a:prstGeom>
          <a:noFill/>
        </p:spPr>
      </p:pic>
      <p:sp>
        <p:nvSpPr>
          <p:cNvPr id="5" name="TextBox 4"/>
          <p:cNvSpPr txBox="1"/>
          <p:nvPr/>
        </p:nvSpPr>
        <p:spPr>
          <a:xfrm>
            <a:off x="457200" y="4800600"/>
            <a:ext cx="4038600" cy="954107"/>
          </a:xfrm>
          <a:prstGeom prst="rect">
            <a:avLst/>
          </a:prstGeom>
          <a:noFill/>
        </p:spPr>
        <p:txBody>
          <a:bodyPr wrap="square" rtlCol="0">
            <a:spAutoFit/>
          </a:bodyPr>
          <a:lstStyle/>
          <a:p>
            <a:r>
              <a:rPr lang="en-US" sz="2800" b="1" dirty="0" smtClean="0"/>
              <a:t>Sensory organs reacts with nature</a:t>
            </a:r>
            <a:endParaRPr lang="en-US" sz="2800" b="1" dirty="0"/>
          </a:p>
        </p:txBody>
      </p:sp>
      <p:sp>
        <p:nvSpPr>
          <p:cNvPr id="6" name="TextBox 5"/>
          <p:cNvSpPr txBox="1"/>
          <p:nvPr/>
        </p:nvSpPr>
        <p:spPr>
          <a:xfrm>
            <a:off x="5029200" y="4724400"/>
            <a:ext cx="3810000" cy="954107"/>
          </a:xfrm>
          <a:prstGeom prst="rect">
            <a:avLst/>
          </a:prstGeom>
          <a:noFill/>
        </p:spPr>
        <p:txBody>
          <a:bodyPr wrap="square" rtlCol="0">
            <a:spAutoFit/>
          </a:bodyPr>
          <a:lstStyle/>
          <a:p>
            <a:r>
              <a:rPr lang="en-US" sz="2800" b="1" dirty="0" smtClean="0"/>
              <a:t>Has the innate qualities of positivity</a:t>
            </a:r>
            <a:endParaRPr lang="en-US" sz="2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smtClean="0"/>
              <a:t>Dr. Masaru </a:t>
            </a:r>
            <a:r>
              <a:rPr lang="en-US" sz="2800" b="1" i="1" dirty="0" err="1" smtClean="0"/>
              <a:t>Emoto's</a:t>
            </a:r>
            <a:r>
              <a:rPr lang="en-US" sz="2800" b="1" i="1" dirty="0" smtClean="0"/>
              <a:t> The True Power of Water: </a:t>
            </a:r>
            <a:r>
              <a:rPr lang="en-US" sz="2800" b="1" dirty="0" smtClean="0"/>
              <a:t>hypothesis: "Water shows different shapes of ice crystals depending on the information it has received."</a:t>
            </a:r>
            <a:endParaRPr lang="en-US" sz="2800" dirty="0"/>
          </a:p>
        </p:txBody>
      </p:sp>
      <p:sp>
        <p:nvSpPr>
          <p:cNvPr id="3" name="Rectangle 2"/>
          <p:cNvSpPr/>
          <p:nvPr/>
        </p:nvSpPr>
        <p:spPr>
          <a:xfrm>
            <a:off x="457200" y="2362200"/>
            <a:ext cx="8229600" cy="3539430"/>
          </a:xfrm>
          <a:prstGeom prst="rect">
            <a:avLst/>
          </a:prstGeom>
        </p:spPr>
        <p:txBody>
          <a:bodyPr wrap="square">
            <a:spAutoFit/>
          </a:bodyPr>
          <a:lstStyle/>
          <a:p>
            <a:r>
              <a:rPr lang="en-US" sz="2800" b="1" dirty="0" smtClean="0"/>
              <a:t>Interestingly, water responded to foreign words in a similar but not exact manner as it did to Japanese words. </a:t>
            </a:r>
          </a:p>
          <a:p>
            <a:r>
              <a:rPr lang="en-US" sz="2800" b="1" dirty="0" smtClean="0"/>
              <a:t>Water formed beautiful crystals to all the words expressing gratitude all over the world, such as </a:t>
            </a:r>
          </a:p>
          <a:p>
            <a:r>
              <a:rPr lang="en-US" sz="2800" b="1" dirty="0" smtClean="0"/>
              <a:t>thank you (English), </a:t>
            </a:r>
            <a:r>
              <a:rPr lang="en-US" sz="2800" b="1" dirty="0" err="1" smtClean="0"/>
              <a:t>duoxie</a:t>
            </a:r>
            <a:r>
              <a:rPr lang="en-US" sz="2800" b="1" dirty="0" smtClean="0"/>
              <a:t> (Chinese), merci (French), </a:t>
            </a:r>
            <a:r>
              <a:rPr lang="en-US" sz="2800" b="1" dirty="0" err="1" smtClean="0"/>
              <a:t>danke</a:t>
            </a:r>
            <a:r>
              <a:rPr lang="en-US" sz="2800" b="1" dirty="0" smtClean="0"/>
              <a:t> (German), grazie (Italian), and </a:t>
            </a:r>
            <a:r>
              <a:rPr lang="en-US" sz="2800" b="1" dirty="0" err="1" smtClean="0"/>
              <a:t>kamusamunida</a:t>
            </a:r>
            <a:r>
              <a:rPr lang="en-US" sz="2800" b="1" dirty="0" smtClean="0"/>
              <a:t> (Korean). </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100" b="1" i="1" dirty="0" smtClean="0"/>
              <a:t>Dr. Masaru </a:t>
            </a:r>
            <a:r>
              <a:rPr lang="en-US" sz="3100" b="1" i="1" dirty="0" err="1" smtClean="0"/>
              <a:t>Emoto's</a:t>
            </a:r>
            <a:r>
              <a:rPr lang="en-US" sz="3100" b="1" i="1" dirty="0" smtClean="0"/>
              <a:t> The True Power of Water: </a:t>
            </a:r>
            <a:r>
              <a:rPr lang="en-US" sz="2700" b="1" dirty="0" smtClean="0"/>
              <a:t>hypothesis: "Water shows different shapes of ice crystals depending on the information it has received."</a:t>
            </a:r>
            <a:endParaRPr lang="en-US" sz="2700" dirty="0"/>
          </a:p>
        </p:txBody>
      </p:sp>
      <p:sp>
        <p:nvSpPr>
          <p:cNvPr id="12" name="Rectangle 11"/>
          <p:cNvSpPr/>
          <p:nvPr/>
        </p:nvSpPr>
        <p:spPr>
          <a:xfrm>
            <a:off x="0" y="6488668"/>
            <a:ext cx="9144000" cy="369332"/>
          </a:xfrm>
          <a:prstGeom prst="rect">
            <a:avLst/>
          </a:prstGeom>
        </p:spPr>
        <p:txBody>
          <a:bodyPr wrap="square">
            <a:spAutoFit/>
          </a:bodyPr>
          <a:lstStyle/>
          <a:p>
            <a:r>
              <a:rPr lang="en-US" b="1" i="1" dirty="0" smtClean="0"/>
              <a:t>                    The Hidden Messages in Water,</a:t>
            </a:r>
            <a:r>
              <a:rPr lang="en-US" b="1" dirty="0" smtClean="0"/>
              <a:t> and his books have been published in 24 languages</a:t>
            </a:r>
            <a:endParaRPr lang="en-US" dirty="0"/>
          </a:p>
        </p:txBody>
      </p:sp>
      <p:sp>
        <p:nvSpPr>
          <p:cNvPr id="11265" name="Rectangle 1"/>
          <p:cNvSpPr>
            <a:spLocks noChangeArrowheads="1"/>
          </p:cNvSpPr>
          <p:nvPr/>
        </p:nvSpPr>
        <p:spPr bwMode="auto">
          <a:xfrm>
            <a:off x="381000" y="5181600"/>
            <a:ext cx="8429423"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smtClean="0">
                <a:ln>
                  <a:noFill/>
                </a:ln>
                <a:solidFill>
                  <a:schemeClr val="tx1"/>
                </a:solidFill>
                <a:effectLst/>
                <a:latin typeface="Arial" charset="0"/>
              </a:rPr>
              <a:t>We must pay respect to water and feel love and gratitude, and receive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vibrations with a positive attitude. Then, water changes, you change,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and I change. Because both you and</a:t>
            </a:r>
            <a:r>
              <a:rPr kumimoji="0" lang="en-US" sz="2000" b="0" i="0" u="none" strike="noStrike" cap="none" normalizeH="0" dirty="0" smtClean="0">
                <a:ln>
                  <a:noFill/>
                </a:ln>
                <a:solidFill>
                  <a:schemeClr val="tx1"/>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 are water." (From the book cover.) </a:t>
            </a:r>
          </a:p>
        </p:txBody>
      </p:sp>
      <p:pic>
        <p:nvPicPr>
          <p:cNvPr id="11266" name="Picture 2" descr="C:\Documents and Settings\pushparaj\My Documents\My Pictures\love and gratitude.jpg"/>
          <p:cNvPicPr>
            <a:picLocks noChangeAspect="1" noChangeArrowheads="1"/>
          </p:cNvPicPr>
          <p:nvPr/>
        </p:nvPicPr>
        <p:blipFill>
          <a:blip r:embed="rId2" cstate="print"/>
          <a:srcRect/>
          <a:stretch>
            <a:fillRect/>
          </a:stretch>
        </p:blipFill>
        <p:spPr bwMode="auto">
          <a:xfrm>
            <a:off x="5105400" y="1905000"/>
            <a:ext cx="2243667" cy="2524125"/>
          </a:xfrm>
          <a:prstGeom prst="rect">
            <a:avLst/>
          </a:prstGeom>
          <a:noFill/>
        </p:spPr>
      </p:pic>
      <p:pic>
        <p:nvPicPr>
          <p:cNvPr id="11268" name="Picture 4" descr="C:\Documents and Settings\pushparaj\My Documents\My Pictures\happyunhappy1.jpg"/>
          <p:cNvPicPr>
            <a:picLocks noChangeAspect="1" noChangeArrowheads="1"/>
          </p:cNvPicPr>
          <p:nvPr/>
        </p:nvPicPr>
        <p:blipFill>
          <a:blip r:embed="rId3" cstate="print"/>
          <a:srcRect/>
          <a:stretch>
            <a:fillRect/>
          </a:stretch>
        </p:blipFill>
        <p:spPr bwMode="auto">
          <a:xfrm>
            <a:off x="1905000" y="1752600"/>
            <a:ext cx="1510185" cy="33528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oul Higher Self"/>
          <p:cNvPicPr>
            <a:picLocks noChangeAspect="1" noChangeArrowheads="1"/>
          </p:cNvPicPr>
          <p:nvPr/>
        </p:nvPicPr>
        <p:blipFill>
          <a:blip r:embed="rId2" cstate="print"/>
          <a:srcRect/>
          <a:stretch>
            <a:fillRect/>
          </a:stretch>
        </p:blipFill>
        <p:spPr bwMode="auto">
          <a:xfrm>
            <a:off x="3048000" y="4104988"/>
            <a:ext cx="3657600" cy="2753012"/>
          </a:xfrm>
          <a:prstGeom prst="rect">
            <a:avLst/>
          </a:prstGeom>
          <a:noFill/>
        </p:spPr>
      </p:pic>
      <p:sp>
        <p:nvSpPr>
          <p:cNvPr id="4" name="Rectangle 3"/>
          <p:cNvSpPr/>
          <p:nvPr/>
        </p:nvSpPr>
        <p:spPr>
          <a:xfrm>
            <a:off x="0" y="0"/>
            <a:ext cx="9144000" cy="4031873"/>
          </a:xfrm>
          <a:prstGeom prst="rect">
            <a:avLst/>
          </a:prstGeom>
        </p:spPr>
        <p:txBody>
          <a:bodyPr wrap="square">
            <a:spAutoFit/>
          </a:bodyPr>
          <a:lstStyle/>
          <a:p>
            <a:r>
              <a:rPr lang="en-US" sz="3200" dirty="0" smtClean="0"/>
              <a:t>Within each human being  there is a higher aspect and this is our soul. The soul is beyond the human personality that has incarnated this time around. The soul is the powerhouse and without it, we would not be. It holds the blueprint or plan for this lifetime. We are meant to be in touch with our soul to receive help and guidance with our daily life. Connecting to our soul is vitally important.</a:t>
            </a:r>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Consciousness</a:t>
            </a:r>
            <a:endParaRPr lang="en-US" dirty="0"/>
          </a:p>
        </p:txBody>
      </p:sp>
      <p:sp>
        <p:nvSpPr>
          <p:cNvPr id="7" name="Content Placeholder 6"/>
          <p:cNvSpPr>
            <a:spLocks noGrp="1"/>
          </p:cNvSpPr>
          <p:nvPr>
            <p:ph sz="quarter" idx="2"/>
          </p:nvPr>
        </p:nvSpPr>
        <p:spPr/>
        <p:txBody>
          <a:bodyPr/>
          <a:lstStyle/>
          <a:p>
            <a:r>
              <a:rPr lang="en-US" dirty="0" smtClean="0"/>
              <a:t>Desire for experiences that provide:</a:t>
            </a:r>
          </a:p>
          <a:p>
            <a:pPr lvl="1"/>
            <a:r>
              <a:rPr lang="en-US" dirty="0" smtClean="0"/>
              <a:t>Love</a:t>
            </a:r>
          </a:p>
          <a:p>
            <a:pPr lvl="1"/>
            <a:r>
              <a:rPr lang="en-US" dirty="0" smtClean="0"/>
              <a:t>Peace</a:t>
            </a:r>
          </a:p>
          <a:p>
            <a:pPr lvl="1"/>
            <a:r>
              <a:rPr lang="en-US" dirty="0" smtClean="0"/>
              <a:t>Happiness</a:t>
            </a:r>
          </a:p>
          <a:p>
            <a:pPr lvl="1"/>
            <a:r>
              <a:rPr lang="en-US" dirty="0" smtClean="0"/>
              <a:t>Truth</a:t>
            </a:r>
          </a:p>
          <a:p>
            <a:pPr lvl="1"/>
            <a:r>
              <a:rPr lang="en-US" dirty="0" smtClean="0"/>
              <a:t>Purity</a:t>
            </a:r>
          </a:p>
          <a:p>
            <a:pPr lvl="1"/>
            <a:endParaRPr lang="en-US" dirty="0" smtClean="0"/>
          </a:p>
          <a:p>
            <a:pPr lvl="1"/>
            <a:endParaRPr lang="en-US" dirty="0" smtClean="0"/>
          </a:p>
          <a:p>
            <a:pPr lvl="1"/>
            <a:endParaRPr lang="en-US" dirty="0" smtClean="0"/>
          </a:p>
          <a:p>
            <a:pPr lvl="1"/>
            <a:endParaRPr lang="en-US" dirty="0"/>
          </a:p>
        </p:txBody>
      </p:sp>
      <p:sp>
        <p:nvSpPr>
          <p:cNvPr id="9" name="Content Placeholder 8"/>
          <p:cNvSpPr>
            <a:spLocks noGrp="1"/>
          </p:cNvSpPr>
          <p:nvPr>
            <p:ph sz="quarter" idx="4"/>
          </p:nvPr>
        </p:nvSpPr>
        <p:spPr/>
        <p:txBody>
          <a:bodyPr/>
          <a:lstStyle/>
          <a:p>
            <a:r>
              <a:rPr lang="en-US" dirty="0" smtClean="0"/>
              <a:t>Desire for experiences  that provide:</a:t>
            </a:r>
          </a:p>
          <a:p>
            <a:pPr lvl="1"/>
            <a:r>
              <a:rPr lang="en-US" dirty="0" smtClean="0"/>
              <a:t>Fulfilling expectations</a:t>
            </a:r>
          </a:p>
          <a:p>
            <a:pPr lvl="1"/>
            <a:r>
              <a:rPr lang="en-US" dirty="0" smtClean="0"/>
              <a:t>Attachment</a:t>
            </a:r>
          </a:p>
          <a:p>
            <a:pPr lvl="1"/>
            <a:r>
              <a:rPr lang="en-US" dirty="0" smtClean="0"/>
              <a:t>Ego</a:t>
            </a:r>
          </a:p>
          <a:p>
            <a:pPr lvl="1"/>
            <a:r>
              <a:rPr lang="en-US" dirty="0" smtClean="0"/>
              <a:t>Money</a:t>
            </a:r>
          </a:p>
          <a:p>
            <a:pPr lvl="1"/>
            <a:r>
              <a:rPr lang="en-US" dirty="0" smtClean="0"/>
              <a:t>Materials</a:t>
            </a:r>
          </a:p>
          <a:p>
            <a:pPr lvl="1"/>
            <a:r>
              <a:rPr lang="en-US" dirty="0" smtClean="0"/>
              <a:t>Position</a:t>
            </a:r>
          </a:p>
          <a:p>
            <a:pPr lvl="1"/>
            <a:endParaRPr lang="en-US" dirty="0" smtClean="0"/>
          </a:p>
          <a:p>
            <a:pPr lvl="1"/>
            <a:endParaRPr lang="en-US" dirty="0" smtClean="0"/>
          </a:p>
          <a:p>
            <a:pPr lvl="1"/>
            <a:endParaRPr lang="en-US" dirty="0" smtClean="0"/>
          </a:p>
          <a:p>
            <a:pPr lvl="1"/>
            <a:endParaRPr lang="en-US" dirty="0"/>
          </a:p>
        </p:txBody>
      </p:sp>
      <p:sp>
        <p:nvSpPr>
          <p:cNvPr id="6" name="Text Placeholder 5"/>
          <p:cNvSpPr>
            <a:spLocks noGrp="1"/>
          </p:cNvSpPr>
          <p:nvPr>
            <p:ph type="body" sz="quarter" idx="1"/>
          </p:nvPr>
        </p:nvSpPr>
        <p:spPr/>
        <p:txBody>
          <a:bodyPr/>
          <a:lstStyle/>
          <a:p>
            <a:r>
              <a:rPr lang="en-US" dirty="0" smtClean="0"/>
              <a:t>Soul consciousness</a:t>
            </a:r>
            <a:endParaRPr lang="en-US" dirty="0"/>
          </a:p>
        </p:txBody>
      </p:sp>
      <p:sp>
        <p:nvSpPr>
          <p:cNvPr id="8" name="Text Placeholder 7"/>
          <p:cNvSpPr>
            <a:spLocks noGrp="1"/>
          </p:cNvSpPr>
          <p:nvPr>
            <p:ph type="body" sz="quarter" idx="3"/>
          </p:nvPr>
        </p:nvSpPr>
        <p:spPr/>
        <p:txBody>
          <a:bodyPr/>
          <a:lstStyle/>
          <a:p>
            <a:r>
              <a:rPr lang="en-US" dirty="0" smtClean="0"/>
              <a:t>Body consciousness</a:t>
            </a:r>
            <a:endParaRPr lang="en-US" dirty="0"/>
          </a:p>
        </p:txBody>
      </p:sp>
      <p:pic>
        <p:nvPicPr>
          <p:cNvPr id="10" name="Picture 4" descr="C:\Documents and Settings\pushparaj\My Documents\My Pictures\spiritual\human mind 3.jpg"/>
          <p:cNvPicPr>
            <a:picLocks noChangeAspect="1" noChangeArrowheads="1"/>
          </p:cNvPicPr>
          <p:nvPr/>
        </p:nvPicPr>
        <p:blipFill>
          <a:blip r:embed="rId2" cstate="print"/>
          <a:srcRect/>
          <a:stretch>
            <a:fillRect/>
          </a:stretch>
        </p:blipFill>
        <p:spPr bwMode="auto">
          <a:xfrm>
            <a:off x="990600" y="5105400"/>
            <a:ext cx="1447800" cy="1447800"/>
          </a:xfrm>
          <a:prstGeom prst="rect">
            <a:avLst/>
          </a:prstGeom>
          <a:noFill/>
        </p:spPr>
      </p:pic>
      <p:pic>
        <p:nvPicPr>
          <p:cNvPr id="11" name="Picture 10" descr="C:\Documents and Settings\pushparaj\My Documents\My Pictures\spiritual\brain functional areas.jpg"/>
          <p:cNvPicPr>
            <a:picLocks noChangeAspect="1" noChangeArrowheads="1"/>
          </p:cNvPicPr>
          <p:nvPr/>
        </p:nvPicPr>
        <p:blipFill>
          <a:blip r:embed="rId3" cstate="print"/>
          <a:srcRect/>
          <a:stretch>
            <a:fillRect/>
          </a:stretch>
        </p:blipFill>
        <p:spPr bwMode="auto">
          <a:xfrm>
            <a:off x="4648200" y="5367094"/>
            <a:ext cx="2133600" cy="149090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Atma</a:t>
            </a:r>
            <a:r>
              <a:rPr lang="en-US" dirty="0" smtClean="0"/>
              <a:t>: Point of light that destroys darkness</a:t>
            </a:r>
            <a:endParaRPr lang="en-US" dirty="0"/>
          </a:p>
        </p:txBody>
      </p:sp>
      <p:pic>
        <p:nvPicPr>
          <p:cNvPr id="10242" name="Picture 2" descr="C:\Documents and Settings\pushparaj\My Documents\My Pictures\spiritual\near-death-experience-1.jpg"/>
          <p:cNvPicPr>
            <a:picLocks noGrp="1" noChangeAspect="1" noChangeArrowheads="1"/>
          </p:cNvPicPr>
          <p:nvPr>
            <p:ph idx="1"/>
          </p:nvPr>
        </p:nvPicPr>
        <p:blipFill>
          <a:blip r:embed="rId2" cstate="print"/>
          <a:srcRect/>
          <a:stretch>
            <a:fillRect/>
          </a:stretch>
        </p:blipFill>
        <p:spPr bwMode="auto">
          <a:xfrm>
            <a:off x="1594908" y="5257800"/>
            <a:ext cx="1269999" cy="952499"/>
          </a:xfrm>
          <a:prstGeom prst="rect">
            <a:avLst/>
          </a:prstGeom>
          <a:noFill/>
        </p:spPr>
      </p:pic>
      <p:pic>
        <p:nvPicPr>
          <p:cNvPr id="10243" name="Picture 3" descr="C:\Documents and Settings\pushparaj\My Documents\My Pictures\spiritual\Light.jpg"/>
          <p:cNvPicPr>
            <a:picLocks noChangeAspect="1" noChangeArrowheads="1"/>
          </p:cNvPicPr>
          <p:nvPr/>
        </p:nvPicPr>
        <p:blipFill>
          <a:blip r:embed="rId3" cstate="print"/>
          <a:srcRect/>
          <a:stretch>
            <a:fillRect/>
          </a:stretch>
        </p:blipFill>
        <p:spPr bwMode="auto">
          <a:xfrm>
            <a:off x="5181600" y="1676400"/>
            <a:ext cx="3276600" cy="3310731"/>
          </a:xfrm>
          <a:prstGeom prst="rect">
            <a:avLst/>
          </a:prstGeom>
          <a:noFill/>
        </p:spPr>
      </p:pic>
      <p:sp>
        <p:nvSpPr>
          <p:cNvPr id="6" name="TextBox 5"/>
          <p:cNvSpPr txBox="1"/>
          <p:nvPr/>
        </p:nvSpPr>
        <p:spPr>
          <a:xfrm>
            <a:off x="228600" y="1524000"/>
            <a:ext cx="3962400" cy="3539430"/>
          </a:xfrm>
          <a:prstGeom prst="rect">
            <a:avLst/>
          </a:prstGeom>
          <a:noFill/>
        </p:spPr>
        <p:txBody>
          <a:bodyPr wrap="square" rtlCol="0">
            <a:spAutoFit/>
          </a:bodyPr>
          <a:lstStyle/>
          <a:p>
            <a:r>
              <a:rPr lang="en-US" sz="3200" dirty="0" smtClean="0">
                <a:solidFill>
                  <a:srgbClr val="0070C0"/>
                </a:solidFill>
              </a:rPr>
              <a:t>Point of light</a:t>
            </a:r>
          </a:p>
          <a:p>
            <a:r>
              <a:rPr lang="en-US" sz="3200" dirty="0" smtClean="0">
                <a:solidFill>
                  <a:srgbClr val="0070C0"/>
                </a:solidFill>
              </a:rPr>
              <a:t>Purity</a:t>
            </a:r>
          </a:p>
          <a:p>
            <a:r>
              <a:rPr lang="en-US" sz="3200" dirty="0" smtClean="0">
                <a:solidFill>
                  <a:srgbClr val="0070C0"/>
                </a:solidFill>
              </a:rPr>
              <a:t>Peace</a:t>
            </a:r>
          </a:p>
          <a:p>
            <a:r>
              <a:rPr lang="en-US" sz="3200" dirty="0" smtClean="0">
                <a:solidFill>
                  <a:srgbClr val="0070C0"/>
                </a:solidFill>
              </a:rPr>
              <a:t>Love</a:t>
            </a:r>
          </a:p>
          <a:p>
            <a:r>
              <a:rPr lang="en-US" sz="3200" dirty="0" smtClean="0">
                <a:solidFill>
                  <a:srgbClr val="0070C0"/>
                </a:solidFill>
              </a:rPr>
              <a:t>Fearlessness</a:t>
            </a:r>
          </a:p>
          <a:p>
            <a:r>
              <a:rPr lang="en-US" sz="3200" dirty="0" smtClean="0">
                <a:solidFill>
                  <a:srgbClr val="0070C0"/>
                </a:solidFill>
              </a:rPr>
              <a:t>Positive energy</a:t>
            </a:r>
          </a:p>
          <a:p>
            <a:r>
              <a:rPr lang="en-US" sz="3200" dirty="0" smtClean="0">
                <a:solidFill>
                  <a:srgbClr val="0070C0"/>
                </a:solidFill>
              </a:rPr>
              <a:t>Bliss</a:t>
            </a:r>
            <a:endParaRPr lang="en-US" sz="3200" dirty="0">
              <a:solidFill>
                <a:srgbClr val="0070C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Amazing Gland</a:t>
            </a:r>
            <a:endParaRPr lang="en-US" dirty="0"/>
          </a:p>
        </p:txBody>
      </p:sp>
      <p:pic>
        <p:nvPicPr>
          <p:cNvPr id="4" name="Picture 2" descr="http://www.thethinkingbusiness.co.uk/images/brain_lg_wht.gif"/>
          <p:cNvPicPr>
            <a:picLocks noGrp="1" noChangeAspect="1" noChangeArrowheads="1" noCrop="1"/>
          </p:cNvPicPr>
          <p:nvPr>
            <p:ph idx="1"/>
          </p:nvPr>
        </p:nvPicPr>
        <p:blipFill>
          <a:blip r:embed="rId2" cstate="print"/>
          <a:srcRect/>
          <a:stretch>
            <a:fillRect/>
          </a:stretch>
        </p:blipFill>
        <p:spPr bwMode="auto">
          <a:xfrm>
            <a:off x="6477000" y="2895600"/>
            <a:ext cx="1333500" cy="1333500"/>
          </a:xfrm>
          <a:prstGeom prst="rect">
            <a:avLst/>
          </a:prstGeom>
          <a:noFill/>
        </p:spPr>
      </p:pic>
      <p:pic>
        <p:nvPicPr>
          <p:cNvPr id="5" name="Picture 3" descr="http://www.thethinkingbusiness.co.uk/images/mri.jpg"/>
          <p:cNvPicPr>
            <a:picLocks noChangeAspect="1" noChangeArrowheads="1"/>
          </p:cNvPicPr>
          <p:nvPr/>
        </p:nvPicPr>
        <p:blipFill>
          <a:blip r:embed="rId3" cstate="print"/>
          <a:srcRect/>
          <a:stretch>
            <a:fillRect/>
          </a:stretch>
        </p:blipFill>
        <p:spPr bwMode="auto">
          <a:xfrm>
            <a:off x="838200" y="2286000"/>
            <a:ext cx="2346377" cy="2667000"/>
          </a:xfrm>
          <a:prstGeom prst="rect">
            <a:avLst/>
          </a:prstGeom>
          <a:noFill/>
        </p:spPr>
      </p:pic>
      <p:cxnSp>
        <p:nvCxnSpPr>
          <p:cNvPr id="7" name="Straight Arrow Connector 6"/>
          <p:cNvCxnSpPr/>
          <p:nvPr/>
        </p:nvCxnSpPr>
        <p:spPr>
          <a:xfrm flipV="1">
            <a:off x="2057400" y="2971800"/>
            <a:ext cx="1600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57600" y="2743200"/>
            <a:ext cx="1905000" cy="381000"/>
          </a:xfrm>
          <a:prstGeom prst="rect">
            <a:avLst/>
          </a:prstGeom>
          <a:noFill/>
        </p:spPr>
        <p:txBody>
          <a:bodyPr wrap="square" rtlCol="0">
            <a:spAutoFit/>
          </a:bodyPr>
          <a:lstStyle/>
          <a:p>
            <a:r>
              <a:rPr lang="en-US" dirty="0" smtClean="0"/>
              <a:t>Pituitary Gland</a:t>
            </a:r>
            <a:endParaRPr lang="en-US" dirty="0"/>
          </a:p>
        </p:txBody>
      </p:sp>
      <p:sp>
        <p:nvSpPr>
          <p:cNvPr id="9" name="TextBox 8"/>
          <p:cNvSpPr txBox="1"/>
          <p:nvPr/>
        </p:nvSpPr>
        <p:spPr>
          <a:xfrm>
            <a:off x="6477000" y="2590800"/>
            <a:ext cx="1295400" cy="369332"/>
          </a:xfrm>
          <a:prstGeom prst="rect">
            <a:avLst/>
          </a:prstGeom>
          <a:noFill/>
        </p:spPr>
        <p:txBody>
          <a:bodyPr wrap="square" rtlCol="0">
            <a:spAutoFit/>
          </a:bodyPr>
          <a:lstStyle/>
          <a:p>
            <a:r>
              <a:rPr lang="en-US" dirty="0" smtClean="0"/>
              <a:t>Endorphins</a:t>
            </a:r>
            <a:endParaRPr lang="en-US" dirty="0"/>
          </a:p>
        </p:txBody>
      </p:sp>
      <p:sp>
        <p:nvSpPr>
          <p:cNvPr id="10" name="TextBox 9"/>
          <p:cNvSpPr txBox="1"/>
          <p:nvPr/>
        </p:nvSpPr>
        <p:spPr>
          <a:xfrm>
            <a:off x="5638800" y="5181600"/>
            <a:ext cx="3505200" cy="1477328"/>
          </a:xfrm>
          <a:prstGeom prst="rect">
            <a:avLst/>
          </a:prstGeom>
          <a:noFill/>
        </p:spPr>
        <p:txBody>
          <a:bodyPr wrap="square" rtlCol="0">
            <a:spAutoFit/>
          </a:bodyPr>
          <a:lstStyle/>
          <a:p>
            <a:r>
              <a:rPr lang="en-US" dirty="0" smtClean="0"/>
              <a:t>Analgesia</a:t>
            </a:r>
          </a:p>
          <a:p>
            <a:r>
              <a:rPr lang="en-US" dirty="0" smtClean="0"/>
              <a:t>Happiness</a:t>
            </a:r>
          </a:p>
          <a:p>
            <a:r>
              <a:rPr lang="en-US" dirty="0" smtClean="0"/>
              <a:t>Immune response enhancement</a:t>
            </a:r>
          </a:p>
          <a:p>
            <a:endParaRPr lang="en-US" dirty="0" smtClean="0"/>
          </a:p>
          <a:p>
            <a:endParaRPr lang="en-US" dirty="0"/>
          </a:p>
        </p:txBody>
      </p:sp>
      <p:sp>
        <p:nvSpPr>
          <p:cNvPr id="11" name="Curved Right Arrow 10"/>
          <p:cNvSpPr/>
          <p:nvPr/>
        </p:nvSpPr>
        <p:spPr>
          <a:xfrm>
            <a:off x="5257800" y="3810000"/>
            <a:ext cx="7620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Endorphins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1960s, </a:t>
            </a:r>
          </a:p>
          <a:p>
            <a:pPr lvl="1"/>
            <a:r>
              <a:rPr lang="en-US" dirty="0" smtClean="0"/>
              <a:t>"opiate receptors" in brain tissue. </a:t>
            </a:r>
          </a:p>
          <a:p>
            <a:pPr lvl="1"/>
            <a:r>
              <a:rPr lang="en-US" dirty="0" err="1" smtClean="0"/>
              <a:t>biochemicals</a:t>
            </a:r>
            <a:r>
              <a:rPr lang="en-US" dirty="0" smtClean="0"/>
              <a:t> that might be synthesized in the brain itself. </a:t>
            </a:r>
          </a:p>
          <a:p>
            <a:r>
              <a:rPr lang="en-US" dirty="0" smtClean="0"/>
              <a:t>1970s </a:t>
            </a:r>
          </a:p>
          <a:p>
            <a:pPr lvl="1"/>
            <a:r>
              <a:rPr lang="en-US" dirty="0" smtClean="0"/>
              <a:t>several small peptides were isolated that </a:t>
            </a:r>
            <a:r>
              <a:rPr lang="en-US" dirty="0" err="1" smtClean="0"/>
              <a:t>apeared</a:t>
            </a:r>
            <a:r>
              <a:rPr lang="en-US" dirty="0" smtClean="0"/>
              <a:t> to possess natural analgesic properties, and these were collectively termed </a:t>
            </a:r>
            <a:r>
              <a:rPr lang="en-US" b="1" dirty="0" err="1" smtClean="0"/>
              <a:t>enkephalins</a:t>
            </a:r>
            <a:r>
              <a:rPr lang="en-US" dirty="0" smtClean="0"/>
              <a:t> and </a:t>
            </a:r>
            <a:r>
              <a:rPr lang="en-US" b="1" dirty="0" smtClean="0"/>
              <a:t>endorphins</a:t>
            </a:r>
          </a:p>
          <a:p>
            <a:r>
              <a:rPr lang="en-US" dirty="0" err="1" smtClean="0"/>
              <a:t>Terenius</a:t>
            </a:r>
            <a:r>
              <a:rPr lang="en-US" dirty="0" smtClean="0"/>
              <a:t>, 1982 </a:t>
            </a:r>
          </a:p>
          <a:p>
            <a:pPr lvl="1"/>
            <a:r>
              <a:rPr lang="en-US" dirty="0" smtClean="0"/>
              <a:t>Endorphins are the body's own opiate.</a:t>
            </a:r>
            <a:endParaRPr lang="en-US" b="1" dirty="0" smtClean="0"/>
          </a:p>
          <a:p>
            <a:pPr lvl="1"/>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Endorphins</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Andersson</a:t>
            </a:r>
            <a:r>
              <a:rPr lang="en-US" dirty="0" smtClean="0"/>
              <a:t> and Lundeberg, 1995 </a:t>
            </a:r>
          </a:p>
          <a:p>
            <a:pPr lvl="1"/>
            <a:r>
              <a:rPr lang="en-US" dirty="0" smtClean="0"/>
              <a:t>They are important for pain control, as well as regulating blood pressure and body temperature). During stress, people who secrete endorphins have lower heart rate reactivity. </a:t>
            </a:r>
          </a:p>
          <a:p>
            <a:r>
              <a:rPr lang="en-US" dirty="0" smtClean="0"/>
              <a:t>McCabe, et al., 1992 </a:t>
            </a:r>
          </a:p>
          <a:p>
            <a:pPr lvl="1"/>
            <a:r>
              <a:rPr lang="en-US" dirty="0" smtClean="0"/>
              <a:t>Before and during recovery from stress, an endorphin producer has lower mean arterial blood pressure.</a:t>
            </a:r>
          </a:p>
          <a:p>
            <a:r>
              <a:rPr lang="en-US" dirty="0" err="1" smtClean="0"/>
              <a:t>Cornejo</a:t>
            </a:r>
            <a:r>
              <a:rPr lang="en-US" dirty="0" smtClean="0"/>
              <a:t>, 1995; Davis, 1984 </a:t>
            </a:r>
          </a:p>
          <a:p>
            <a:pPr lvl="1"/>
            <a:r>
              <a:rPr lang="en-US" dirty="0" smtClean="0"/>
              <a:t>Endorphins are hundreds of times more powerful than heroin and many times more than morphine In terms of stimulant power, they have a tremendous impact on attitude, the will and mental insight</a:t>
            </a:r>
          </a:p>
          <a:p>
            <a:r>
              <a:rPr lang="en-US" dirty="0" smtClean="0"/>
              <a:t>Great leaders produce high levels of endorphins (</a:t>
            </a:r>
            <a:r>
              <a:rPr lang="en-US" dirty="0" err="1" smtClean="0"/>
              <a:t>Cornejo</a:t>
            </a:r>
            <a:r>
              <a:rPr lang="en-US" dirty="0" smtClean="0"/>
              <a:t>, 1995). From a physiological viewpoint, this helps explain their energy, tenacity and power despite the problems they face. For instance, how did a person like Mother Teresa, so small and frail, work so hard and feed thousands of people each day?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Voet Fig 1-36"/>
          <p:cNvPicPr>
            <a:picLocks noChangeAspect="1" noChangeArrowheads="1"/>
          </p:cNvPicPr>
          <p:nvPr/>
        </p:nvPicPr>
        <p:blipFill>
          <a:blip r:embed="rId2" cstate="print"/>
          <a:srcRect/>
          <a:stretch>
            <a:fillRect/>
          </a:stretch>
        </p:blipFill>
        <p:spPr bwMode="auto">
          <a:xfrm>
            <a:off x="0" y="0"/>
            <a:ext cx="5597525" cy="6858000"/>
          </a:xfrm>
          <a:prstGeom prst="rect">
            <a:avLst/>
          </a:prstGeom>
          <a:noFill/>
        </p:spPr>
      </p:pic>
      <p:sp>
        <p:nvSpPr>
          <p:cNvPr id="83971" name="Text Box 3"/>
          <p:cNvSpPr txBox="1">
            <a:spLocks noChangeArrowheads="1"/>
          </p:cNvSpPr>
          <p:nvPr/>
        </p:nvSpPr>
        <p:spPr bwMode="auto">
          <a:xfrm>
            <a:off x="6248400" y="4876800"/>
            <a:ext cx="2895600" cy="1187450"/>
          </a:xfrm>
          <a:prstGeom prst="rect">
            <a:avLst/>
          </a:prstGeom>
          <a:noFill/>
          <a:ln w="9525">
            <a:noFill/>
            <a:miter lim="800000"/>
            <a:headEnd/>
            <a:tailEnd/>
          </a:ln>
          <a:effectLst/>
        </p:spPr>
        <p:txBody>
          <a:bodyPr>
            <a:spAutoFit/>
          </a:bodyPr>
          <a:lstStyle/>
          <a:p>
            <a:pPr>
              <a:spcBef>
                <a:spcPct val="50000"/>
              </a:spcBef>
            </a:pPr>
            <a:r>
              <a:rPr lang="en-US" i="1">
                <a:solidFill>
                  <a:schemeClr val="accent2"/>
                </a:solidFill>
                <a:latin typeface="Arial" pitchFamily="34" charset="0"/>
              </a:rPr>
              <a:t>Biochemistry         </a:t>
            </a:r>
            <a:r>
              <a:rPr lang="en-US">
                <a:solidFill>
                  <a:schemeClr val="accent2"/>
                </a:solidFill>
                <a:latin typeface="Arial" pitchFamily="34" charset="0"/>
              </a:rPr>
              <a:t>D. Voet &amp; J.G. Voet Wiley 2004</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Endorphins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is one stimulus, however, that makes our brains produce endorphins in larger amounts-intensive aerobic exercise (</a:t>
            </a:r>
            <a:r>
              <a:rPr lang="en-US" dirty="0" err="1" smtClean="0"/>
              <a:t>Rahkila</a:t>
            </a:r>
            <a:r>
              <a:rPr lang="en-US" dirty="0" smtClean="0"/>
              <a:t>, et al, 1988).</a:t>
            </a:r>
          </a:p>
          <a:p>
            <a:r>
              <a:rPr lang="en-US" dirty="0" smtClean="0"/>
              <a:t>Endorphins make us feel good. They give us a sensation of wellness and peace, helping shrink our problems to their true dimensions. They diminish our giants, creating a euphoric effect that gives us energy, enthusiasm and power to accomplish daily tasks (Pierce, et al., 1993).</a:t>
            </a:r>
          </a:p>
          <a:p>
            <a:r>
              <a:rPr lang="en-US" dirty="0" smtClean="0"/>
              <a:t>Since endorphins are so important, what can we do to produce them? Several stimuli make our brains produce these substances, such as meditation, laughing and positive attitude (Harte, </a:t>
            </a:r>
            <a:r>
              <a:rPr lang="en-US" dirty="0" err="1" smtClean="0"/>
              <a:t>Eifert</a:t>
            </a:r>
            <a:r>
              <a:rPr lang="en-US" dirty="0" smtClean="0"/>
              <a:t> and Smith, 1995).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in the 1970s when a book written by Norman Cousins was published, which related his use of Marx Brothers films and humorous stories to help alleviate pain he had been suffering from </a:t>
            </a:r>
            <a:r>
              <a:rPr lang="en-US" dirty="0" err="1" smtClean="0"/>
              <a:t>ankylosing</a:t>
            </a:r>
            <a:r>
              <a:rPr lang="en-US" dirty="0" smtClean="0"/>
              <a:t> </a:t>
            </a:r>
            <a:r>
              <a:rPr lang="en-US" dirty="0" err="1" smtClean="0"/>
              <a:t>spondylitis</a:t>
            </a:r>
            <a:r>
              <a:rPr lang="en-US" dirty="0" smtClean="0"/>
              <a:t>.</a:t>
            </a:r>
          </a:p>
          <a:p>
            <a:r>
              <a:rPr lang="en-US" dirty="0" smtClean="0"/>
              <a:t>in 1989 when the Journal of the American Medical Association published an article by Swedish scientist Lars </a:t>
            </a:r>
            <a:r>
              <a:rPr lang="en-US" dirty="0" err="1" smtClean="0"/>
              <a:t>Ljungdahl</a:t>
            </a:r>
            <a:r>
              <a:rPr lang="en-US" dirty="0" smtClean="0"/>
              <a:t> entitled "Laugh If This Is a Joke," which argued that "a humor therapy program can increase the quality of life for patients with chronic problems" and "laughter has an immediate symptom-relieving effect for these patients, an effect that is potentiated when laughter is induced regularly over a period."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Four distinct groups of endorphins have been identified to date. They have been termed: </a:t>
            </a:r>
            <a:r>
              <a:rPr lang="en-US" b="1" i="1" dirty="0" smtClean="0"/>
              <a:t>alpha</a:t>
            </a:r>
            <a:r>
              <a:rPr lang="en-US" dirty="0" smtClean="0"/>
              <a:t>-endorphin, a polypeptide with 16 residues; </a:t>
            </a:r>
            <a:r>
              <a:rPr lang="en-US" b="1" i="1" dirty="0" smtClean="0"/>
              <a:t>beta</a:t>
            </a:r>
            <a:r>
              <a:rPr lang="en-US" dirty="0" smtClean="0"/>
              <a:t>-endorphin, a polypeptide with 31 residues; </a:t>
            </a:r>
            <a:r>
              <a:rPr lang="en-US" b="1" i="1" dirty="0" smtClean="0"/>
              <a:t>gamma</a:t>
            </a:r>
            <a:r>
              <a:rPr lang="en-US" dirty="0" smtClean="0"/>
              <a:t>-endorphin, a polypeptide with 17 residues; and </a:t>
            </a:r>
            <a:r>
              <a:rPr lang="en-US" b="1" i="1" dirty="0" smtClean="0"/>
              <a:t>sigma</a:t>
            </a:r>
            <a:r>
              <a:rPr lang="en-US" dirty="0" smtClean="0"/>
              <a:t>-endorphin, a polypeptide with 27 residues.</a:t>
            </a:r>
          </a:p>
          <a:p>
            <a:r>
              <a:rPr lang="en-US" dirty="0" smtClean="0"/>
              <a:t>The most interesting example of this is the pituitary </a:t>
            </a:r>
            <a:r>
              <a:rPr lang="en-US" dirty="0" err="1" smtClean="0"/>
              <a:t>multihormone</a:t>
            </a:r>
            <a:r>
              <a:rPr lang="en-US" dirty="0" smtClean="0"/>
              <a:t> precursor termed pro-</a:t>
            </a:r>
            <a:r>
              <a:rPr lang="en-US" dirty="0" err="1" smtClean="0"/>
              <a:t>opiomelanocortin</a:t>
            </a:r>
            <a:r>
              <a:rPr lang="en-US" dirty="0" smtClean="0"/>
              <a:t> that contains the sequences for beta-</a:t>
            </a:r>
            <a:r>
              <a:rPr lang="en-US" dirty="0" err="1" smtClean="0"/>
              <a:t>lipotropin</a:t>
            </a:r>
            <a:r>
              <a:rPr lang="en-US" dirty="0" smtClean="0"/>
              <a:t>, </a:t>
            </a:r>
            <a:r>
              <a:rPr lang="en-US" dirty="0" err="1" smtClean="0"/>
              <a:t>melanocyte</a:t>
            </a:r>
            <a:r>
              <a:rPr lang="en-US" dirty="0" smtClean="0"/>
              <a:t>-stimulating hormone (</a:t>
            </a:r>
            <a:r>
              <a:rPr lang="en-US" b="1" dirty="0" smtClean="0"/>
              <a:t>MSH</a:t>
            </a:r>
            <a:r>
              <a:rPr lang="en-US" dirty="0" smtClean="0"/>
              <a:t>), endorphins, </a:t>
            </a:r>
            <a:r>
              <a:rPr lang="en-US" dirty="0" err="1" smtClean="0"/>
              <a:t>enkephalins</a:t>
            </a:r>
            <a:r>
              <a:rPr lang="en-US" dirty="0" smtClean="0"/>
              <a:t>, and </a:t>
            </a:r>
            <a:r>
              <a:rPr lang="en-US" dirty="0" err="1" smtClean="0"/>
              <a:t>adrenocorticotropic</a:t>
            </a:r>
            <a:r>
              <a:rPr lang="en-US" dirty="0" smtClean="0"/>
              <a:t> hormone (</a:t>
            </a:r>
            <a:r>
              <a:rPr lang="en-US" b="1" dirty="0" smtClean="0"/>
              <a:t>ACTH</a:t>
            </a:r>
            <a:r>
              <a:rPr lang="en-US" dirty="0" smtClean="0"/>
              <a:t>). After synthesis, this peptide is cleaved in the pituitary to generate ACTH and beta-</a:t>
            </a:r>
            <a:r>
              <a:rPr lang="en-US" dirty="0" err="1" smtClean="0"/>
              <a:t>lipotropin</a:t>
            </a:r>
            <a:r>
              <a:rPr lang="en-US" dirty="0" smtClean="0"/>
              <a:t>, while processing in the central nervous system produces endorphins and </a:t>
            </a:r>
            <a:r>
              <a:rPr lang="en-US" dirty="0" err="1" smtClean="0"/>
              <a:t>enkephalins</a:t>
            </a:r>
            <a:r>
              <a:rPr lang="en-US" dirty="0" smtClean="0"/>
              <a:t>, along with some other products.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Bliss in meditation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Endorphins are among the </a:t>
            </a:r>
            <a:r>
              <a:rPr lang="en-US" u="sng" dirty="0" smtClean="0">
                <a:hlinkClick r:id="rId3"/>
              </a:rPr>
              <a:t>brain</a:t>
            </a:r>
            <a:r>
              <a:rPr lang="en-US" dirty="0" smtClean="0"/>
              <a:t> chemicals known as neurotransmitters, which function to transmit electrical signals within the nervous system. At least 20 types of endorphins have been demonstrated in humans. Endorphins can be found in the </a:t>
            </a:r>
            <a:r>
              <a:rPr lang="en-US" u="sng" dirty="0" smtClean="0">
                <a:hlinkClick r:id="rId4"/>
              </a:rPr>
              <a:t>pituitary gland</a:t>
            </a:r>
            <a:r>
              <a:rPr lang="en-US" dirty="0" smtClean="0"/>
              <a:t>, in other parts of the brain, or distributed throughout the nervous system. </a:t>
            </a:r>
          </a:p>
          <a:p>
            <a:r>
              <a:rPr lang="en-US" u="sng" dirty="0" smtClean="0">
                <a:hlinkClick r:id="rId5"/>
              </a:rPr>
              <a:t>Stress</a:t>
            </a:r>
            <a:r>
              <a:rPr lang="en-US" dirty="0" smtClean="0"/>
              <a:t> and </a:t>
            </a:r>
            <a:r>
              <a:rPr lang="en-US" u="sng" dirty="0" smtClean="0">
                <a:hlinkClick r:id="rId6"/>
              </a:rPr>
              <a:t>pain</a:t>
            </a:r>
            <a:r>
              <a:rPr lang="en-US" dirty="0" smtClean="0"/>
              <a:t> are the two most common factors leading to the release of endorphins. Endorphins interact with the </a:t>
            </a:r>
            <a:r>
              <a:rPr lang="en-US" u="sng" dirty="0" smtClean="0">
                <a:hlinkClick r:id="rId7"/>
              </a:rPr>
              <a:t>opiate</a:t>
            </a:r>
            <a:r>
              <a:rPr lang="en-US" dirty="0" smtClean="0"/>
              <a:t> receptors in the brain to reduce our perception of pain and act similarly to drugs such as </a:t>
            </a:r>
            <a:r>
              <a:rPr lang="en-US" u="sng" dirty="0" smtClean="0">
                <a:hlinkClick r:id="rId8"/>
              </a:rPr>
              <a:t>morphine</a:t>
            </a:r>
            <a:r>
              <a:rPr lang="en-US" dirty="0" smtClean="0"/>
              <a:t> and codeine. In contrast to the opiate drugs, however, activation of the opiate receptors by the body's endorphins does not lead to </a:t>
            </a:r>
            <a:r>
              <a:rPr lang="en-US" u="sng" dirty="0" smtClean="0">
                <a:hlinkClick r:id="rId9"/>
              </a:rPr>
              <a:t>addiction</a:t>
            </a:r>
            <a:r>
              <a:rPr lang="en-US" dirty="0" smtClean="0"/>
              <a:t> or dependence. </a:t>
            </a:r>
          </a:p>
          <a:p>
            <a:r>
              <a:rPr lang="en-US" dirty="0" smtClean="0"/>
              <a:t>In addition to decreased feelings of pain, secretion of endorphins leads to feelings of </a:t>
            </a:r>
            <a:r>
              <a:rPr lang="en-US" u="sng" dirty="0" smtClean="0">
                <a:hlinkClick r:id="rId10"/>
              </a:rPr>
              <a:t>euphoria</a:t>
            </a:r>
            <a:r>
              <a:rPr lang="en-US" dirty="0" smtClean="0"/>
              <a:t>, modulation of appetite, release of sex hormones, and enhancement of the </a:t>
            </a:r>
            <a:r>
              <a:rPr lang="en-US" u="sng" dirty="0" smtClean="0">
                <a:hlinkClick r:id="rId11"/>
              </a:rPr>
              <a:t>immune response</a:t>
            </a:r>
            <a:r>
              <a:rPr lang="en-US" dirty="0" smtClean="0"/>
              <a:t>. With high </a:t>
            </a:r>
            <a:r>
              <a:rPr lang="en-US" u="sng" dirty="0" smtClean="0">
                <a:hlinkClick r:id="rId12"/>
              </a:rPr>
              <a:t>endorphin</a:t>
            </a:r>
            <a:r>
              <a:rPr lang="en-US" dirty="0" smtClean="0"/>
              <a:t> levels, we feel less pain and fewer negative effects of stress. Endorphins have been suggested as modulators of the so-called "runner's high" that athletes achieve with prolonged exercise. While the role of endorphins and other compounds as potential triggers of this euphoric response has been debated extensively by doctors and scientists, it is at least known that the body does produce endorphins in response to prolonged, continuous exercise. </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685800"/>
          </a:xfrm>
        </p:spPr>
        <p:txBody>
          <a:bodyPr>
            <a:normAutofit fontScale="90000"/>
          </a:bodyPr>
          <a:lstStyle/>
          <a:p>
            <a:r>
              <a:rPr lang="en-US" dirty="0" smtClean="0"/>
              <a:t>The </a:t>
            </a:r>
            <a:r>
              <a:rPr lang="en-US" dirty="0" err="1" smtClean="0"/>
              <a:t>colour</a:t>
            </a:r>
            <a:r>
              <a:rPr lang="en-US" dirty="0" smtClean="0"/>
              <a:t> of universe</a:t>
            </a:r>
            <a:endParaRPr lang="en-US" dirty="0"/>
          </a:p>
        </p:txBody>
      </p:sp>
      <p:pic>
        <p:nvPicPr>
          <p:cNvPr id="1027" name="Picture 3" descr="C:\Documents and Settings\pushparaj\My Documents\My Pictures\visible-light.gif"/>
          <p:cNvPicPr>
            <a:picLocks noChangeAspect="1" noChangeArrowheads="1"/>
          </p:cNvPicPr>
          <p:nvPr/>
        </p:nvPicPr>
        <p:blipFill>
          <a:blip r:embed="rId2" cstate="print"/>
          <a:srcRect/>
          <a:stretch>
            <a:fillRect/>
          </a:stretch>
        </p:blipFill>
        <p:spPr bwMode="auto">
          <a:xfrm>
            <a:off x="533400" y="2057400"/>
            <a:ext cx="3771900" cy="2514600"/>
          </a:xfrm>
          <a:prstGeom prst="rect">
            <a:avLst/>
          </a:prstGeom>
          <a:noFill/>
        </p:spPr>
      </p:pic>
      <p:sp>
        <p:nvSpPr>
          <p:cNvPr id="12" name="TextBox 11"/>
          <p:cNvSpPr txBox="1"/>
          <p:nvPr/>
        </p:nvSpPr>
        <p:spPr>
          <a:xfrm>
            <a:off x="609600" y="4419600"/>
            <a:ext cx="1905000" cy="369332"/>
          </a:xfrm>
          <a:prstGeom prst="rect">
            <a:avLst/>
          </a:prstGeom>
          <a:solidFill>
            <a:schemeClr val="bg1"/>
          </a:solidFill>
        </p:spPr>
        <p:txBody>
          <a:bodyPr wrap="square" rtlCol="0">
            <a:spAutoFit/>
          </a:bodyPr>
          <a:lstStyle/>
          <a:p>
            <a:endParaRPr lang="en-US" dirty="0"/>
          </a:p>
        </p:txBody>
      </p:sp>
      <p:pic>
        <p:nvPicPr>
          <p:cNvPr id="1028" name="Picture 4" descr="C:\Documents and Settings\pushparaj\My Documents\My Pictures\colour_therapy_healing.gif"/>
          <p:cNvPicPr>
            <a:picLocks noChangeAspect="1" noChangeArrowheads="1"/>
          </p:cNvPicPr>
          <p:nvPr/>
        </p:nvPicPr>
        <p:blipFill>
          <a:blip r:embed="rId3" cstate="print"/>
          <a:srcRect/>
          <a:stretch>
            <a:fillRect/>
          </a:stretch>
        </p:blipFill>
        <p:spPr bwMode="auto">
          <a:xfrm>
            <a:off x="4953000" y="1371600"/>
            <a:ext cx="6248401" cy="3810000"/>
          </a:xfrm>
          <a:prstGeom prst="rect">
            <a:avLst/>
          </a:prstGeom>
          <a:solidFill>
            <a:schemeClr val="bg1"/>
          </a:solidFill>
        </p:spPr>
      </p:pic>
      <p:sp>
        <p:nvSpPr>
          <p:cNvPr id="14" name="TextBox 13"/>
          <p:cNvSpPr txBox="1"/>
          <p:nvPr/>
        </p:nvSpPr>
        <p:spPr>
          <a:xfrm>
            <a:off x="6324600" y="1371600"/>
            <a:ext cx="4876800" cy="369332"/>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6477000" y="1524000"/>
            <a:ext cx="4876800"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6629400" y="1676400"/>
            <a:ext cx="4876800" cy="369332"/>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6248400" y="1828800"/>
            <a:ext cx="4876800"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6248400" y="2743200"/>
            <a:ext cx="4876800"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6248400" y="2133600"/>
            <a:ext cx="4876800" cy="369332"/>
          </a:xfrm>
          <a:prstGeom prst="rect">
            <a:avLst/>
          </a:prstGeom>
          <a:solidFill>
            <a:schemeClr val="bg1"/>
          </a:solidFill>
        </p:spPr>
        <p:txBody>
          <a:bodyPr wrap="square" rtlCol="0">
            <a:spAutoFit/>
          </a:bodyPr>
          <a:lstStyle/>
          <a:p>
            <a:endParaRPr lang="en-US" dirty="0"/>
          </a:p>
        </p:txBody>
      </p:sp>
      <p:sp>
        <p:nvSpPr>
          <p:cNvPr id="21" name="TextBox 20"/>
          <p:cNvSpPr txBox="1"/>
          <p:nvPr/>
        </p:nvSpPr>
        <p:spPr>
          <a:xfrm>
            <a:off x="6248400" y="2286000"/>
            <a:ext cx="4876800" cy="369332"/>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6248400" y="2514600"/>
            <a:ext cx="5029200" cy="369332"/>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6248400" y="3200400"/>
            <a:ext cx="4876800" cy="369332"/>
          </a:xfrm>
          <a:prstGeom prst="rect">
            <a:avLst/>
          </a:prstGeom>
          <a:solidFill>
            <a:schemeClr val="bg1"/>
          </a:solidFill>
        </p:spPr>
        <p:txBody>
          <a:bodyPr wrap="square" rtlCol="0">
            <a:spAutoFit/>
          </a:bodyPr>
          <a:lstStyle/>
          <a:p>
            <a:endParaRPr lang="en-US" dirty="0"/>
          </a:p>
        </p:txBody>
      </p:sp>
      <p:sp>
        <p:nvSpPr>
          <p:cNvPr id="24" name="TextBox 23"/>
          <p:cNvSpPr txBox="1"/>
          <p:nvPr/>
        </p:nvSpPr>
        <p:spPr>
          <a:xfrm>
            <a:off x="7696200" y="2743200"/>
            <a:ext cx="4876800" cy="369332"/>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6324600" y="3048000"/>
            <a:ext cx="4876800" cy="369332"/>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6248400" y="3429000"/>
            <a:ext cx="4876800" cy="369332"/>
          </a:xfrm>
          <a:prstGeom prst="rect">
            <a:avLst/>
          </a:prstGeom>
          <a:solidFill>
            <a:schemeClr val="bg1"/>
          </a:solidFill>
        </p:spPr>
        <p:txBody>
          <a:bodyPr wrap="square" rtlCol="0">
            <a:spAutoFit/>
          </a:bodyPr>
          <a:lstStyle/>
          <a:p>
            <a:endParaRPr lang="en-US" dirty="0"/>
          </a:p>
        </p:txBody>
      </p:sp>
      <p:sp>
        <p:nvSpPr>
          <p:cNvPr id="27" name="TextBox 26"/>
          <p:cNvSpPr txBox="1"/>
          <p:nvPr/>
        </p:nvSpPr>
        <p:spPr>
          <a:xfrm>
            <a:off x="6248400" y="3733800"/>
            <a:ext cx="4876800" cy="369332"/>
          </a:xfrm>
          <a:prstGeom prst="rect">
            <a:avLst/>
          </a:prstGeom>
          <a:solidFill>
            <a:schemeClr val="bg1"/>
          </a:solidFill>
        </p:spPr>
        <p:txBody>
          <a:bodyPr wrap="square" rtlCol="0">
            <a:spAutoFit/>
          </a:bodyPr>
          <a:lstStyle/>
          <a:p>
            <a:endParaRPr lang="en-US" dirty="0"/>
          </a:p>
        </p:txBody>
      </p:sp>
      <p:sp>
        <p:nvSpPr>
          <p:cNvPr id="28" name="TextBox 27"/>
          <p:cNvSpPr txBox="1"/>
          <p:nvPr/>
        </p:nvSpPr>
        <p:spPr>
          <a:xfrm>
            <a:off x="6324600" y="4038600"/>
            <a:ext cx="4876800" cy="369332"/>
          </a:xfrm>
          <a:prstGeom prst="rect">
            <a:avLst/>
          </a:prstGeom>
          <a:solidFill>
            <a:schemeClr val="bg1"/>
          </a:solidFill>
        </p:spPr>
        <p:txBody>
          <a:bodyPr wrap="square" rtlCol="0">
            <a:spAutoFit/>
          </a:bodyPr>
          <a:lstStyle/>
          <a:p>
            <a:endParaRPr lang="en-US" dirty="0"/>
          </a:p>
        </p:txBody>
      </p:sp>
      <p:sp>
        <p:nvSpPr>
          <p:cNvPr id="29" name="TextBox 28"/>
          <p:cNvSpPr txBox="1"/>
          <p:nvPr/>
        </p:nvSpPr>
        <p:spPr>
          <a:xfrm>
            <a:off x="6324600" y="4419600"/>
            <a:ext cx="4876800" cy="369332"/>
          </a:xfrm>
          <a:prstGeom prst="rect">
            <a:avLst/>
          </a:prstGeom>
          <a:solidFill>
            <a:schemeClr val="bg1"/>
          </a:solidFill>
        </p:spPr>
        <p:txBody>
          <a:bodyPr wrap="square" rtlCol="0">
            <a:spAutoFit/>
          </a:bodyPr>
          <a:lstStyle/>
          <a:p>
            <a:endParaRPr lang="en-US" dirty="0"/>
          </a:p>
        </p:txBody>
      </p:sp>
      <p:sp>
        <p:nvSpPr>
          <p:cNvPr id="30" name="TextBox 29"/>
          <p:cNvSpPr txBox="1"/>
          <p:nvPr/>
        </p:nvSpPr>
        <p:spPr>
          <a:xfrm>
            <a:off x="6324600" y="4800600"/>
            <a:ext cx="4876800" cy="369332"/>
          </a:xfrm>
          <a:prstGeom prst="rect">
            <a:avLst/>
          </a:prstGeom>
          <a:solidFill>
            <a:schemeClr val="bg1"/>
          </a:solidFill>
        </p:spPr>
        <p:txBody>
          <a:bodyPr wrap="square" rtlCol="0">
            <a:spAutoFit/>
          </a:bodyPr>
          <a:lstStyle/>
          <a:p>
            <a:endParaRPr lang="en-US" dirty="0"/>
          </a:p>
        </p:txBody>
      </p:sp>
      <p:sp>
        <p:nvSpPr>
          <p:cNvPr id="31" name="TextBox 30"/>
          <p:cNvSpPr txBox="1"/>
          <p:nvPr/>
        </p:nvSpPr>
        <p:spPr>
          <a:xfrm>
            <a:off x="6248400" y="1600200"/>
            <a:ext cx="4876800" cy="369332"/>
          </a:xfrm>
          <a:prstGeom prst="rect">
            <a:avLst/>
          </a:prstGeom>
          <a:solidFill>
            <a:schemeClr val="bg1"/>
          </a:solidFill>
        </p:spPr>
        <p:txBody>
          <a:bodyPr wrap="square" rtlCol="0">
            <a:spAutoFit/>
          </a:bodyPr>
          <a:lstStyle/>
          <a:p>
            <a:endParaRPr lang="en-US" dirty="0"/>
          </a:p>
        </p:txBody>
      </p:sp>
      <p:sp>
        <p:nvSpPr>
          <p:cNvPr id="32" name="TextBox 31"/>
          <p:cNvSpPr txBox="1"/>
          <p:nvPr/>
        </p:nvSpPr>
        <p:spPr>
          <a:xfrm rot="5400000">
            <a:off x="3994666" y="3168134"/>
            <a:ext cx="4876800" cy="369332"/>
          </a:xfrm>
          <a:prstGeom prst="rect">
            <a:avLst/>
          </a:prstGeom>
          <a:solidFill>
            <a:schemeClr val="bg1"/>
          </a:solidFill>
        </p:spPr>
        <p:txBody>
          <a:bodyPr wrap="square" rtlCol="0">
            <a:spAutoFit/>
          </a:bodyPr>
          <a:lstStyle/>
          <a:p>
            <a:endParaRPr lang="en-US" dirty="0"/>
          </a:p>
        </p:txBody>
      </p:sp>
      <p:sp>
        <p:nvSpPr>
          <p:cNvPr id="33" name="TextBox 32"/>
          <p:cNvSpPr txBox="1"/>
          <p:nvPr/>
        </p:nvSpPr>
        <p:spPr>
          <a:xfrm rot="5400000">
            <a:off x="2470666" y="3625334"/>
            <a:ext cx="4876800" cy="369332"/>
          </a:xfrm>
          <a:prstGeom prst="rect">
            <a:avLst/>
          </a:prstGeom>
          <a:solidFill>
            <a:schemeClr val="bg1"/>
          </a:solidFill>
        </p:spPr>
        <p:txBody>
          <a:bodyPr wrap="square" rtlCol="0">
            <a:spAutoFit/>
          </a:bodyPr>
          <a:lstStyle/>
          <a:p>
            <a:endParaRPr lang="en-US" dirty="0"/>
          </a:p>
        </p:txBody>
      </p:sp>
      <p:sp>
        <p:nvSpPr>
          <p:cNvPr id="34" name="TextBox 33"/>
          <p:cNvSpPr txBox="1"/>
          <p:nvPr/>
        </p:nvSpPr>
        <p:spPr>
          <a:xfrm>
            <a:off x="4953000" y="1371600"/>
            <a:ext cx="4876800" cy="369332"/>
          </a:xfrm>
          <a:prstGeom prst="rect">
            <a:avLst/>
          </a:prstGeom>
          <a:solidFill>
            <a:schemeClr val="bg1"/>
          </a:solidFill>
        </p:spPr>
        <p:txBody>
          <a:bodyPr wrap="square" rtlCol="0">
            <a:spAutoFit/>
          </a:bodyPr>
          <a:lstStyle/>
          <a:p>
            <a:endParaRPr lang="en-US" dirty="0"/>
          </a:p>
        </p:txBody>
      </p:sp>
      <p:sp>
        <p:nvSpPr>
          <p:cNvPr id="35" name="TextBox 34"/>
          <p:cNvSpPr txBox="1"/>
          <p:nvPr/>
        </p:nvSpPr>
        <p:spPr>
          <a:xfrm>
            <a:off x="4953000" y="4800600"/>
            <a:ext cx="4876800" cy="369332"/>
          </a:xfrm>
          <a:prstGeom prst="rect">
            <a:avLst/>
          </a:prstGeom>
          <a:solidFill>
            <a:schemeClr val="bg1"/>
          </a:solidFill>
        </p:spPr>
        <p:txBody>
          <a:bodyPr wrap="square" rtlCol="0">
            <a:spAutoFit/>
          </a:bodyPr>
          <a:lstStyle/>
          <a:p>
            <a:endParaRPr lang="en-US" dirty="0"/>
          </a:p>
        </p:txBody>
      </p:sp>
      <p:sp>
        <p:nvSpPr>
          <p:cNvPr id="36" name="TextBox 35"/>
          <p:cNvSpPr txBox="1"/>
          <p:nvPr/>
        </p:nvSpPr>
        <p:spPr>
          <a:xfrm>
            <a:off x="6781800" y="1828800"/>
            <a:ext cx="4876800" cy="369332"/>
          </a:xfrm>
          <a:prstGeom prst="rect">
            <a:avLst/>
          </a:prstGeom>
          <a:solidFill>
            <a:schemeClr val="bg1"/>
          </a:solidFill>
        </p:spPr>
        <p:txBody>
          <a:bodyPr wrap="square" rtlCol="0">
            <a:spAutoFit/>
          </a:bodyPr>
          <a:lstStyle/>
          <a:p>
            <a:endParaRPr lang="en-US" dirty="0"/>
          </a:p>
        </p:txBody>
      </p:sp>
      <p:sp>
        <p:nvSpPr>
          <p:cNvPr id="37" name="TextBox 36"/>
          <p:cNvSpPr txBox="1"/>
          <p:nvPr/>
        </p:nvSpPr>
        <p:spPr>
          <a:xfrm>
            <a:off x="6324600" y="4267200"/>
            <a:ext cx="4876800" cy="369332"/>
          </a:xfrm>
          <a:prstGeom prst="rect">
            <a:avLst/>
          </a:prstGeom>
          <a:solidFill>
            <a:schemeClr val="bg1"/>
          </a:solidFill>
        </p:spPr>
        <p:txBody>
          <a:bodyPr wrap="square" rtlCol="0">
            <a:spAutoFit/>
          </a:bodyPr>
          <a:lstStyle/>
          <a:p>
            <a:endParaRPr lang="en-US" dirty="0"/>
          </a:p>
        </p:txBody>
      </p:sp>
      <p:sp>
        <p:nvSpPr>
          <p:cNvPr id="38" name="TextBox 37"/>
          <p:cNvSpPr txBox="1"/>
          <p:nvPr/>
        </p:nvSpPr>
        <p:spPr>
          <a:xfrm>
            <a:off x="6400800" y="4572000"/>
            <a:ext cx="48768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130425"/>
            <a:ext cx="8763000" cy="1470025"/>
          </a:xfrm>
        </p:spPr>
        <p:txBody>
          <a:bodyPr/>
          <a:lstStyle/>
          <a:p>
            <a:r>
              <a:rPr lang="en-US" dirty="0" smtClean="0"/>
              <a:t>Every birth can survive for 90 years</a:t>
            </a:r>
            <a:endParaRPr lang="en-US" dirty="0"/>
          </a:p>
        </p:txBody>
      </p:sp>
      <p:sp>
        <p:nvSpPr>
          <p:cNvPr id="4" name="Subtitle 3"/>
          <p:cNvSpPr>
            <a:spLocks noGrp="1"/>
          </p:cNvSpPr>
          <p:nvPr>
            <p:ph type="subTitle" idx="1"/>
          </p:nvPr>
        </p:nvSpPr>
        <p:spPr/>
        <p:txBody>
          <a:bodyPr/>
          <a:lstStyle/>
          <a:p>
            <a:r>
              <a:rPr lang="en-US" dirty="0" err="1" smtClean="0"/>
              <a:t>Scandavian</a:t>
            </a:r>
            <a:r>
              <a:rPr lang="en-US" smtClean="0"/>
              <a:t> Countries</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survive</a:t>
            </a:r>
            <a:endParaRPr lang="en-US" dirty="0"/>
          </a:p>
        </p:txBody>
      </p:sp>
      <p:pic>
        <p:nvPicPr>
          <p:cNvPr id="1026" name="Picture 2" descr="C:\Documents and Settings\pushparaj\My Documents\My Pictures\life expectancy.png"/>
          <p:cNvPicPr>
            <a:picLocks noGrp="1" noChangeAspect="1" noChangeArrowheads="1"/>
          </p:cNvPicPr>
          <p:nvPr>
            <p:ph idx="1"/>
          </p:nvPr>
        </p:nvPicPr>
        <p:blipFill>
          <a:blip r:embed="rId3" cstate="print"/>
          <a:srcRect/>
          <a:stretch>
            <a:fillRect/>
          </a:stretch>
        </p:blipFill>
        <p:spPr bwMode="auto">
          <a:xfrm>
            <a:off x="3126665" y="1600200"/>
            <a:ext cx="2890670" cy="4525963"/>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Swiss Age</a:t>
            </a:r>
            <a:endParaRPr lang="en-US" dirty="0"/>
          </a:p>
        </p:txBody>
      </p:sp>
      <p:pic>
        <p:nvPicPr>
          <p:cNvPr id="2050" name="Picture 2" descr="C:\Documents and Settings\pushparaj\My Documents\My Pictures\swiss life expectancy.jpg"/>
          <p:cNvPicPr>
            <a:picLocks noGrp="1" noChangeAspect="1" noChangeArrowheads="1"/>
          </p:cNvPicPr>
          <p:nvPr>
            <p:ph idx="1"/>
          </p:nvPr>
        </p:nvPicPr>
        <p:blipFill>
          <a:blip r:embed="rId2" cstate="print"/>
          <a:srcRect/>
          <a:stretch>
            <a:fillRect/>
          </a:stretch>
        </p:blipFill>
        <p:spPr bwMode="auto">
          <a:xfrm>
            <a:off x="1447800" y="1455540"/>
            <a:ext cx="6172200" cy="475655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descr="Gandhi Travelling in Train">
            <a:hlinkClick r:id="rId2"/>
          </p:cNvPr>
          <p:cNvPicPr>
            <a:picLocks noChangeAspect="1" noChangeArrowheads="1"/>
          </p:cNvPicPr>
          <p:nvPr/>
        </p:nvPicPr>
        <p:blipFill>
          <a:blip r:embed="rId3" cstate="print"/>
          <a:srcRect/>
          <a:stretch>
            <a:fillRect/>
          </a:stretch>
        </p:blipFill>
        <p:spPr bwMode="auto">
          <a:xfrm>
            <a:off x="304800" y="457200"/>
            <a:ext cx="4286246" cy="3657600"/>
          </a:xfrm>
          <a:prstGeom prst="rect">
            <a:avLst/>
          </a:prstGeom>
          <a:noFill/>
        </p:spPr>
      </p:pic>
      <p:sp>
        <p:nvSpPr>
          <p:cNvPr id="5" name="Rectangle 4"/>
          <p:cNvSpPr/>
          <p:nvPr/>
        </p:nvSpPr>
        <p:spPr>
          <a:xfrm>
            <a:off x="457200" y="4572000"/>
            <a:ext cx="7467600" cy="923330"/>
          </a:xfrm>
          <a:prstGeom prst="rect">
            <a:avLst/>
          </a:prstGeom>
        </p:spPr>
        <p:txBody>
          <a:bodyPr wrap="square">
            <a:spAutoFit/>
          </a:bodyPr>
          <a:lstStyle/>
          <a:p>
            <a:r>
              <a:rPr lang="en-US" b="1" dirty="0" smtClean="0"/>
              <a:t>Power based on love is a thousand times more effective and permanent then the one derived from fear of punishment. — Mahatma Gandhi</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Rectangle 2"/>
          <p:cNvSpPr/>
          <p:nvPr/>
        </p:nvSpPr>
        <p:spPr>
          <a:xfrm>
            <a:off x="0" y="2025908"/>
            <a:ext cx="9144000" cy="4154984"/>
          </a:xfrm>
          <a:prstGeom prst="rect">
            <a:avLst/>
          </a:prstGeom>
        </p:spPr>
        <p:txBody>
          <a:bodyPr wrap="square">
            <a:spAutoFit/>
          </a:bodyPr>
          <a:lstStyle/>
          <a:p>
            <a:r>
              <a:rPr lang="en-US" sz="2400" dirty="0" smtClean="0"/>
              <a:t>The scientists were able to reconstruct various images viewed by a person by analyzing changes in their cerebral blood flow. Using a functional magnetic resonance imaging (</a:t>
            </a:r>
            <a:r>
              <a:rPr lang="en-US" sz="2400" dirty="0" err="1" smtClean="0"/>
              <a:t>fMRI</a:t>
            </a:r>
            <a:r>
              <a:rPr lang="en-US" sz="2400" dirty="0" smtClean="0"/>
              <a:t>) machine, the researchers first mapped the blood flow changes that occurred in the cerebral visual cortex as subjects viewed various images held in front of their eyes. </a:t>
            </a:r>
          </a:p>
          <a:p>
            <a:endParaRPr lang="en-US" sz="2400" dirty="0" smtClean="0"/>
          </a:p>
          <a:p>
            <a:r>
              <a:rPr lang="en-US" sz="2400" dirty="0" smtClean="0"/>
              <a:t>Then, when the test subjects were shown a completely new set of images, such as the letters N-E-U-R-O-N, the system was able to reconstruct and display what the test subjects were viewing based solely on their brain activity.</a:t>
            </a:r>
            <a:endParaRPr lang="en-US" sz="2400" dirty="0"/>
          </a:p>
        </p:txBody>
      </p:sp>
      <p:pic>
        <p:nvPicPr>
          <p:cNvPr id="27650" name="Picture 2" descr="ATR mind reader -- "/>
          <p:cNvPicPr>
            <a:picLocks noChangeAspect="1" noChangeArrowheads="1"/>
          </p:cNvPicPr>
          <p:nvPr/>
        </p:nvPicPr>
        <p:blipFill>
          <a:blip r:embed="rId2" cstate="print"/>
          <a:srcRect/>
          <a:stretch>
            <a:fillRect/>
          </a:stretch>
        </p:blipFill>
        <p:spPr bwMode="auto">
          <a:xfrm>
            <a:off x="2971800" y="0"/>
            <a:ext cx="4457700" cy="22098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Sharing of programmed physical materials</a:t>
            </a:r>
            <a:endParaRPr lang="en-US" dirty="0"/>
          </a:p>
        </p:txBody>
      </p:sp>
      <p:pic>
        <p:nvPicPr>
          <p:cNvPr id="13314" name="Picture 2" descr="C:\Documents and Settings\pushparaj\My Documents\My Pictures\spiritual\g_fertilization_1.jpg"/>
          <p:cNvPicPr>
            <a:picLocks noGrp="1" noChangeAspect="1" noChangeArrowheads="1"/>
          </p:cNvPicPr>
          <p:nvPr>
            <p:ph idx="1"/>
          </p:nvPr>
        </p:nvPicPr>
        <p:blipFill>
          <a:blip r:embed="rId2" cstate="print"/>
          <a:srcRect/>
          <a:stretch>
            <a:fillRect/>
          </a:stretch>
        </p:blipFill>
        <p:spPr bwMode="auto">
          <a:xfrm>
            <a:off x="685800" y="1764634"/>
            <a:ext cx="7597717" cy="410276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Yoga that gives us bliss</a:t>
            </a:r>
            <a:endParaRPr lang="en-US" dirty="0"/>
          </a:p>
        </p:txBody>
      </p:sp>
      <p:sp>
        <p:nvSpPr>
          <p:cNvPr id="3" name="Content Placeholder 2"/>
          <p:cNvSpPr>
            <a:spLocks noGrp="1"/>
          </p:cNvSpPr>
          <p:nvPr>
            <p:ph idx="1"/>
          </p:nvPr>
        </p:nvSpPr>
        <p:spPr/>
        <p:txBody>
          <a:bodyPr>
            <a:normAutofit lnSpcReduction="10000"/>
          </a:bodyPr>
          <a:lstStyle/>
          <a:p>
            <a:r>
              <a:rPr lang="en-US" dirty="0" smtClean="0"/>
              <a:t>Easy to perform</a:t>
            </a:r>
          </a:p>
          <a:p>
            <a:r>
              <a:rPr lang="en-US" dirty="0" smtClean="0"/>
              <a:t>Can be done any time</a:t>
            </a:r>
          </a:p>
          <a:p>
            <a:r>
              <a:rPr lang="en-US" dirty="0" smtClean="0"/>
              <a:t>Cane be performed any place.</a:t>
            </a:r>
          </a:p>
          <a:p>
            <a:r>
              <a:rPr lang="en-US" dirty="0" smtClean="0"/>
              <a:t>Has </a:t>
            </a:r>
            <a:r>
              <a:rPr lang="en-US" dirty="0" err="1" smtClean="0"/>
              <a:t>adhyatmic</a:t>
            </a:r>
            <a:r>
              <a:rPr lang="en-US" dirty="0" smtClean="0"/>
              <a:t> basis</a:t>
            </a:r>
          </a:p>
          <a:p>
            <a:r>
              <a:rPr lang="en-US" dirty="0" smtClean="0"/>
              <a:t>Has scientific basis</a:t>
            </a:r>
          </a:p>
          <a:p>
            <a:r>
              <a:rPr lang="en-US" dirty="0" smtClean="0"/>
              <a:t>Practiced for many  years</a:t>
            </a:r>
          </a:p>
          <a:p>
            <a:r>
              <a:rPr lang="en-US" dirty="0" smtClean="0"/>
              <a:t>Place that teaches freely</a:t>
            </a:r>
          </a:p>
          <a:p>
            <a:r>
              <a:rPr lang="en-US" dirty="0" smtClean="0"/>
              <a:t>Availability to learn easily.</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The Effect of Raj Yoga</a:t>
            </a:r>
            <a:endParaRPr lang="en-US" dirty="0"/>
          </a:p>
        </p:txBody>
      </p:sp>
      <p:sp>
        <p:nvSpPr>
          <p:cNvPr id="5" name="Rectangle 4"/>
          <p:cNvSpPr/>
          <p:nvPr/>
        </p:nvSpPr>
        <p:spPr>
          <a:xfrm>
            <a:off x="457200" y="990600"/>
            <a:ext cx="8458200" cy="5262979"/>
          </a:xfrm>
          <a:prstGeom prst="rect">
            <a:avLst/>
          </a:prstGeom>
        </p:spPr>
        <p:txBody>
          <a:bodyPr wrap="square">
            <a:spAutoFit/>
          </a:bodyPr>
          <a:lstStyle/>
          <a:p>
            <a:pPr>
              <a:buFont typeface="Arial" pitchFamily="34" charset="0"/>
              <a:buChar char="•"/>
            </a:pPr>
            <a:r>
              <a:rPr lang="en-US" sz="2400" dirty="0" smtClean="0"/>
              <a:t>Leads to enhancement of parasympathetic activities. </a:t>
            </a:r>
          </a:p>
          <a:p>
            <a:pPr>
              <a:buFont typeface="Arial" pitchFamily="34" charset="0"/>
              <a:buChar char="•"/>
            </a:pPr>
            <a:r>
              <a:rPr lang="en-US" sz="2400" dirty="0" smtClean="0"/>
              <a:t>Secretion of more endorphins.</a:t>
            </a:r>
          </a:p>
          <a:p>
            <a:pPr>
              <a:buFont typeface="Arial" pitchFamily="34" charset="0"/>
              <a:buChar char="•"/>
            </a:pPr>
            <a:r>
              <a:rPr lang="en-US" sz="2400" dirty="0" smtClean="0"/>
              <a:t>Controls essential hypertension.</a:t>
            </a:r>
          </a:p>
          <a:p>
            <a:pPr>
              <a:buFont typeface="Arial" pitchFamily="34" charset="0"/>
              <a:buChar char="•"/>
            </a:pPr>
            <a:r>
              <a:rPr lang="en-US" sz="2400" dirty="0" smtClean="0"/>
              <a:t>Reversal of coronary arterial blockage.</a:t>
            </a:r>
          </a:p>
          <a:p>
            <a:pPr>
              <a:buFont typeface="Arial" pitchFamily="34" charset="0"/>
              <a:buChar char="•"/>
            </a:pPr>
            <a:r>
              <a:rPr lang="en-US" sz="2400" dirty="0" smtClean="0"/>
              <a:t>Provides stability of autonomic balance during stress.</a:t>
            </a:r>
          </a:p>
          <a:p>
            <a:pPr>
              <a:buFont typeface="Arial" pitchFamily="34" charset="0"/>
              <a:buChar char="•"/>
            </a:pPr>
            <a:r>
              <a:rPr lang="en-US" sz="2400" dirty="0" smtClean="0"/>
              <a:t>Produces </a:t>
            </a:r>
            <a:r>
              <a:rPr lang="en-US" sz="2400" dirty="0" err="1" smtClean="0"/>
              <a:t>immunomodulation</a:t>
            </a:r>
            <a:r>
              <a:rPr lang="en-US" sz="2400" dirty="0" smtClean="0"/>
              <a:t> for infections.</a:t>
            </a:r>
          </a:p>
          <a:p>
            <a:pPr>
              <a:buFont typeface="Arial" pitchFamily="34" charset="0"/>
              <a:buChar char="•"/>
            </a:pPr>
            <a:r>
              <a:rPr lang="en-US" sz="2400" dirty="0" smtClean="0"/>
              <a:t>Produces hormonal balance.</a:t>
            </a:r>
          </a:p>
          <a:p>
            <a:pPr>
              <a:buFont typeface="Arial" pitchFamily="34" charset="0"/>
              <a:buChar char="•"/>
            </a:pPr>
            <a:r>
              <a:rPr lang="en-US" sz="2400" dirty="0" smtClean="0"/>
              <a:t>Produces a relative </a:t>
            </a:r>
            <a:r>
              <a:rPr lang="en-US" sz="2400" dirty="0" err="1" smtClean="0"/>
              <a:t>hypermetabolic</a:t>
            </a:r>
            <a:r>
              <a:rPr lang="en-US" sz="2400" dirty="0" smtClean="0"/>
              <a:t> state,  reduces obesity.</a:t>
            </a:r>
          </a:p>
          <a:p>
            <a:pPr>
              <a:buFont typeface="Arial" pitchFamily="34" charset="0"/>
              <a:buChar char="•"/>
            </a:pPr>
            <a:r>
              <a:rPr lang="en-US" sz="2400" dirty="0" smtClean="0"/>
              <a:t>Improves thermoregulation efficiency. </a:t>
            </a:r>
          </a:p>
          <a:p>
            <a:pPr>
              <a:buFont typeface="Arial" pitchFamily="34" charset="0"/>
              <a:buChar char="•"/>
            </a:pPr>
            <a:r>
              <a:rPr lang="en-US" sz="2400" dirty="0" smtClean="0"/>
              <a:t>Improves body flexibility. </a:t>
            </a:r>
          </a:p>
          <a:p>
            <a:pPr>
              <a:buFont typeface="Arial" pitchFamily="34" charset="0"/>
              <a:buChar char="•"/>
            </a:pPr>
            <a:r>
              <a:rPr lang="en-US" sz="2400" dirty="0" smtClean="0"/>
              <a:t>Physical efficiency at sub maximal level of work. </a:t>
            </a:r>
          </a:p>
          <a:p>
            <a:pPr>
              <a:buFont typeface="Arial" pitchFamily="34" charset="0"/>
              <a:buChar char="•"/>
            </a:pPr>
            <a:r>
              <a:rPr lang="en-US" sz="2400" dirty="0" smtClean="0"/>
              <a:t>Improves adaptability to environmental stress and cognitive function such as concentration, memory, learning efficiency and vigilance.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219200"/>
            <a:ext cx="7772400" cy="1470025"/>
          </a:xfrm>
        </p:spPr>
        <p:txBody>
          <a:bodyPr>
            <a:normAutofit fontScale="90000"/>
          </a:bodyPr>
          <a:lstStyle/>
          <a:p>
            <a:r>
              <a:rPr lang="en-US" dirty="0" smtClean="0"/>
              <a:t>What you want?</a:t>
            </a:r>
            <a:br>
              <a:rPr lang="en-US" dirty="0" smtClean="0"/>
            </a:br>
            <a:r>
              <a:rPr lang="en-US" dirty="0" smtClean="0"/>
              <a:t>Bliss or Misery;</a:t>
            </a:r>
            <a:br>
              <a:rPr lang="en-US" dirty="0" smtClean="0"/>
            </a:br>
            <a:r>
              <a:rPr lang="en-US" dirty="0" err="1" smtClean="0"/>
              <a:t>Atma</a:t>
            </a:r>
            <a:r>
              <a:rPr lang="en-US" dirty="0" smtClean="0"/>
              <a:t> conscious or Body conscious.</a:t>
            </a:r>
            <a:endParaRPr lang="en-US" dirty="0"/>
          </a:p>
        </p:txBody>
      </p:sp>
      <p:sp>
        <p:nvSpPr>
          <p:cNvPr id="4" name="Subtitle 3"/>
          <p:cNvSpPr>
            <a:spLocks noGrp="1"/>
          </p:cNvSpPr>
          <p:nvPr>
            <p:ph type="subTitle" idx="1"/>
          </p:nvPr>
        </p:nvSpPr>
        <p:spPr>
          <a:xfrm>
            <a:off x="1371600" y="4114800"/>
            <a:ext cx="6400800" cy="1752600"/>
          </a:xfrm>
        </p:spPr>
        <p:txBody>
          <a:bodyPr/>
          <a:lstStyle/>
          <a:p>
            <a:r>
              <a:rPr lang="en-US" b="1" dirty="0" smtClean="0">
                <a:effectLst>
                  <a:outerShdw blurRad="38100" dist="38100" dir="2700000" algn="tl">
                    <a:srgbClr val="000000">
                      <a:alpha val="43137"/>
                    </a:srgbClr>
                  </a:outerShdw>
                </a:effectLst>
              </a:rPr>
              <a:t>It is your choice.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ushparaj\My Documents\My Pictures\Religion-Time-Line.gif"/>
          <p:cNvPicPr>
            <a:picLocks noChangeAspect="1" noChangeArrowheads="1"/>
          </p:cNvPicPr>
          <p:nvPr/>
        </p:nvPicPr>
        <p:blipFill>
          <a:blip r:embed="rId2" cstate="print"/>
          <a:srcRect/>
          <a:stretch>
            <a:fillRect/>
          </a:stretch>
        </p:blipFill>
        <p:spPr bwMode="auto">
          <a:xfrm>
            <a:off x="-77187" y="0"/>
            <a:ext cx="9311292" cy="6858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matter-of-spirit.com/images/Jeevaatma.JPG">
            <a:hlinkClick r:id="rId2"/>
          </p:cNvPr>
          <p:cNvPicPr>
            <a:picLocks noChangeAspect="1" noChangeArrowheads="1"/>
          </p:cNvPicPr>
          <p:nvPr/>
        </p:nvPicPr>
        <p:blipFill>
          <a:blip r:embed="rId3" cstate="print"/>
          <a:srcRect/>
          <a:stretch>
            <a:fillRect/>
          </a:stretch>
        </p:blipFill>
        <p:spPr bwMode="auto">
          <a:xfrm>
            <a:off x="152400" y="0"/>
            <a:ext cx="8001000"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suprememeditation.org/LordShiva1.jpg"/>
          <p:cNvPicPr>
            <a:picLocks noChangeAspect="1" noChangeArrowheads="1"/>
          </p:cNvPicPr>
          <p:nvPr/>
        </p:nvPicPr>
        <p:blipFill>
          <a:blip r:embed="rId2" cstate="print"/>
          <a:srcRect/>
          <a:stretch>
            <a:fillRect/>
          </a:stretch>
        </p:blipFill>
        <p:spPr bwMode="auto">
          <a:xfrm>
            <a:off x="304800" y="228600"/>
            <a:ext cx="3429000" cy="4610101"/>
          </a:xfrm>
          <a:prstGeom prst="rect">
            <a:avLst/>
          </a:prstGeom>
          <a:noFill/>
        </p:spPr>
      </p:pic>
      <p:sp>
        <p:nvSpPr>
          <p:cNvPr id="3" name="Rectangle 2"/>
          <p:cNvSpPr/>
          <p:nvPr/>
        </p:nvSpPr>
        <p:spPr>
          <a:xfrm>
            <a:off x="4038600" y="2438400"/>
            <a:ext cx="4572000" cy="3170099"/>
          </a:xfrm>
          <a:prstGeom prst="rect">
            <a:avLst/>
          </a:prstGeom>
        </p:spPr>
        <p:txBody>
          <a:bodyPr>
            <a:spAutoFit/>
          </a:bodyPr>
          <a:lstStyle/>
          <a:p>
            <a:r>
              <a:rPr lang="en-US" sz="2000" i="1" dirty="0" smtClean="0"/>
              <a:t>YOU ARE THE THOUGHT OF A THOUGHT</a:t>
            </a:r>
            <a:br>
              <a:rPr lang="en-US" sz="2000" i="1" dirty="0" smtClean="0"/>
            </a:br>
            <a:r>
              <a:rPr lang="en-US" sz="2000" i="1" dirty="0" smtClean="0"/>
              <a:t>THE WITNESS TO ALL THOUGHTS</a:t>
            </a:r>
            <a:br>
              <a:rPr lang="en-US" sz="2000" i="1" dirty="0" smtClean="0"/>
            </a:br>
            <a:r>
              <a:rPr lang="en-US" sz="2000" i="1" dirty="0" smtClean="0"/>
              <a:t>THE SOURCE OF ALL THOUGHTS</a:t>
            </a:r>
            <a:br>
              <a:rPr lang="en-US" sz="2000" i="1" dirty="0" smtClean="0"/>
            </a:br>
            <a:r>
              <a:rPr lang="en-US" sz="2000" i="1" dirty="0" smtClean="0"/>
              <a:t>THE RISING AND SETTING OF ALL THOUGHTS</a:t>
            </a:r>
            <a:br>
              <a:rPr lang="en-US" sz="2000" i="1" dirty="0" smtClean="0"/>
            </a:br>
            <a:r>
              <a:rPr lang="en-US" sz="2000" i="1" dirty="0" smtClean="0"/>
              <a:t>AND THAT WHICH CAUSES THOUGHT TO EMERGE</a:t>
            </a:r>
            <a:endParaRPr lang="en-US"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rinews.com/upload/thumbimage/1205838847571_mundeshwari-temple.jpg"/>
          <p:cNvPicPr>
            <a:picLocks noChangeAspect="1" noChangeArrowheads="1"/>
          </p:cNvPicPr>
          <p:nvPr/>
        </p:nvPicPr>
        <p:blipFill>
          <a:blip r:embed="rId2" cstate="print"/>
          <a:srcRect/>
          <a:stretch>
            <a:fillRect/>
          </a:stretch>
        </p:blipFill>
        <p:spPr bwMode="auto">
          <a:xfrm>
            <a:off x="247650" y="60960"/>
            <a:ext cx="3638550" cy="2910840"/>
          </a:xfrm>
          <a:prstGeom prst="rect">
            <a:avLst/>
          </a:prstGeom>
          <a:noFill/>
        </p:spPr>
      </p:pic>
      <p:sp>
        <p:nvSpPr>
          <p:cNvPr id="3" name="Rectangle 2"/>
          <p:cNvSpPr/>
          <p:nvPr/>
        </p:nvSpPr>
        <p:spPr>
          <a:xfrm>
            <a:off x="3124200" y="3276600"/>
            <a:ext cx="4572000" cy="3416320"/>
          </a:xfrm>
          <a:prstGeom prst="rect">
            <a:avLst/>
          </a:prstGeom>
        </p:spPr>
        <p:txBody>
          <a:bodyPr wrap="square">
            <a:spAutoFit/>
          </a:bodyPr>
          <a:lstStyle/>
          <a:p>
            <a:r>
              <a:rPr lang="en-US" b="1" dirty="0" err="1" smtClean="0"/>
              <a:t>Mundeshwari</a:t>
            </a:r>
            <a:r>
              <a:rPr lang="en-US" b="1" dirty="0" smtClean="0"/>
              <a:t>: Oldest functional temple in India</a:t>
            </a:r>
            <a:r>
              <a:rPr lang="en-US" dirty="0" smtClean="0"/>
              <a:t> </a:t>
            </a:r>
          </a:p>
          <a:p>
            <a:endParaRPr lang="en-US" dirty="0" smtClean="0"/>
          </a:p>
          <a:p>
            <a:r>
              <a:rPr lang="en-US" dirty="0" smtClean="0"/>
              <a:t>From its stone inscriptions it is evident that the temple was present in 600 AD.</a:t>
            </a:r>
          </a:p>
          <a:p>
            <a:endParaRPr lang="en-US" dirty="0" smtClean="0"/>
          </a:p>
          <a:p>
            <a:r>
              <a:rPr lang="en-US" dirty="0" smtClean="0"/>
              <a:t>It is 22 </a:t>
            </a:r>
            <a:r>
              <a:rPr lang="en-US" dirty="0" err="1" smtClean="0"/>
              <a:t>kilometres</a:t>
            </a:r>
            <a:r>
              <a:rPr lang="en-US" dirty="0" smtClean="0"/>
              <a:t> from the GT Road that links Varanasi to Gaya.</a:t>
            </a:r>
          </a:p>
          <a:p>
            <a:endParaRPr lang="en-US" dirty="0" smtClean="0"/>
          </a:p>
          <a:p>
            <a:r>
              <a:rPr lang="en-US" dirty="0" smtClean="0"/>
              <a:t>In the middle of the temple There is a two feet high Shiva </a:t>
            </a:r>
            <a:r>
              <a:rPr lang="en-US" dirty="0" err="1" smtClean="0"/>
              <a:t>linga</a:t>
            </a:r>
            <a:r>
              <a:rPr lang="en-US" dirty="0" smtClean="0"/>
              <a:t>. </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066800"/>
            <a:ext cx="6172200" cy="1894362"/>
          </a:xfrm>
        </p:spPr>
        <p:txBody>
          <a:bodyPr/>
          <a:lstStyle/>
          <a:p>
            <a:r>
              <a:rPr lang="en-US" dirty="0" smtClean="0"/>
              <a:t>The Brahma </a:t>
            </a:r>
            <a:r>
              <a:rPr lang="en-US" dirty="0" err="1" smtClean="0"/>
              <a:t>Kumari</a:t>
            </a:r>
            <a:r>
              <a:rPr lang="en-US" dirty="0" smtClean="0"/>
              <a:t> Way</a:t>
            </a:r>
            <a:endParaRPr lang="en-US" dirty="0"/>
          </a:p>
        </p:txBody>
      </p:sp>
      <p:sp>
        <p:nvSpPr>
          <p:cNvPr id="3" name="Subtitle 2"/>
          <p:cNvSpPr>
            <a:spLocks noGrp="1"/>
          </p:cNvSpPr>
          <p:nvPr>
            <p:ph type="subTitle" idx="1"/>
          </p:nvPr>
        </p:nvSpPr>
        <p:spPr>
          <a:xfrm>
            <a:off x="2667000" y="3200400"/>
            <a:ext cx="6172200" cy="1371600"/>
          </a:xfrm>
        </p:spPr>
        <p:txBody>
          <a:bodyPr>
            <a:normAutofit/>
          </a:bodyPr>
          <a:lstStyle/>
          <a:p>
            <a:r>
              <a:rPr lang="en-US" sz="3200" dirty="0" smtClean="0"/>
              <a:t>Looking Yourself with </a:t>
            </a:r>
            <a:r>
              <a:rPr lang="en-US" sz="3200" dirty="0" err="1" smtClean="0"/>
              <a:t>Atma</a:t>
            </a:r>
            <a:endParaRPr lang="en-US" sz="3200" dirty="0"/>
          </a:p>
        </p:txBody>
      </p:sp>
      <p:pic>
        <p:nvPicPr>
          <p:cNvPr id="25602" name="Picture 2" descr="http://www.sahajmarg.org/image/image_gallery?uuid=42a34020-e822-46ae-85ed-7298aa390f98&amp;groupId=10128&amp;t=1242690534243"/>
          <p:cNvPicPr>
            <a:picLocks noChangeAspect="1" noChangeArrowheads="1"/>
          </p:cNvPicPr>
          <p:nvPr/>
        </p:nvPicPr>
        <p:blipFill>
          <a:blip r:embed="rId3" cstate="print"/>
          <a:srcRect/>
          <a:stretch>
            <a:fillRect/>
          </a:stretch>
        </p:blipFill>
        <p:spPr bwMode="auto">
          <a:xfrm>
            <a:off x="3048000" y="4572000"/>
            <a:ext cx="4705048" cy="2046522"/>
          </a:xfrm>
          <a:prstGeom prst="rect">
            <a:avLst/>
          </a:prstGeom>
          <a:noFill/>
        </p:spPr>
      </p:pic>
      <p:pic>
        <p:nvPicPr>
          <p:cNvPr id="25604" name="Picture 4" descr="http://www.sahajmarg.org/image/image_gallery?uuid=ba63602c-b1b4-48cf-85a1-c70c237fd7c0&amp;groupId=10128&amp;t=1242685632163"/>
          <p:cNvPicPr>
            <a:picLocks noChangeAspect="1" noChangeArrowheads="1"/>
          </p:cNvPicPr>
          <p:nvPr/>
        </p:nvPicPr>
        <p:blipFill>
          <a:blip r:embed="rId4" cstate="print"/>
          <a:srcRect/>
          <a:stretch>
            <a:fillRect/>
          </a:stretch>
        </p:blipFill>
        <p:spPr bwMode="auto">
          <a:xfrm>
            <a:off x="1752600" y="152400"/>
            <a:ext cx="7391400" cy="2286000"/>
          </a:xfrm>
          <a:prstGeom prst="rect">
            <a:avLst/>
          </a:prstGeom>
          <a:noFill/>
        </p:spPr>
      </p:pic>
      <p:pic>
        <p:nvPicPr>
          <p:cNvPr id="7" name="OM (mantra).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advTm="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1"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09600"/>
            <a:ext cx="6172200" cy="1894362"/>
          </a:xfrm>
        </p:spPr>
        <p:txBody>
          <a:bodyPr/>
          <a:lstStyle/>
          <a:p>
            <a:r>
              <a:rPr lang="en-US" dirty="0" err="1" smtClean="0"/>
              <a:t>Paramatma</a:t>
            </a:r>
            <a:endParaRPr lang="en-US" dirty="0"/>
          </a:p>
        </p:txBody>
      </p:sp>
      <p:sp>
        <p:nvSpPr>
          <p:cNvPr id="3" name="Content Placeholder 2"/>
          <p:cNvSpPr>
            <a:spLocks noGrp="1"/>
          </p:cNvSpPr>
          <p:nvPr>
            <p:ph type="subTitle" idx="1"/>
          </p:nvPr>
        </p:nvSpPr>
        <p:spPr>
          <a:xfrm>
            <a:off x="2667000" y="3276600"/>
            <a:ext cx="6172200" cy="1371600"/>
          </a:xfrm>
        </p:spPr>
        <p:txBody>
          <a:bodyPr>
            <a:noAutofit/>
          </a:bodyPr>
          <a:lstStyle/>
          <a:p>
            <a:r>
              <a:rPr lang="en-US" sz="3200" dirty="0" smtClean="0"/>
              <a:t>The ocean of peace</a:t>
            </a:r>
          </a:p>
          <a:p>
            <a:r>
              <a:rPr lang="en-US" sz="3200" dirty="0" smtClean="0"/>
              <a:t>The ocean of love</a:t>
            </a:r>
          </a:p>
          <a:p>
            <a:r>
              <a:rPr lang="en-US" sz="3200" dirty="0" smtClean="0"/>
              <a:t>The ocean of happiness</a:t>
            </a:r>
          </a:p>
          <a:p>
            <a:r>
              <a:rPr lang="en-US" sz="3200" dirty="0" smtClean="0"/>
              <a:t>The ocean of truth</a:t>
            </a:r>
          </a:p>
          <a:p>
            <a:r>
              <a:rPr lang="en-US" sz="3200" dirty="0" smtClean="0"/>
              <a:t>The ocean of purity</a:t>
            </a:r>
            <a:endParaRPr lang="en-US" sz="3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Part of </a:t>
            </a:r>
            <a:r>
              <a:rPr lang="en-US" dirty="0" err="1" smtClean="0"/>
              <a:t>Paramatma</a:t>
            </a:r>
            <a:endParaRPr lang="en-US" dirty="0"/>
          </a:p>
        </p:txBody>
      </p:sp>
      <p:sp>
        <p:nvSpPr>
          <p:cNvPr id="3" name="Content Placeholder 2"/>
          <p:cNvSpPr>
            <a:spLocks noGrp="1"/>
          </p:cNvSpPr>
          <p:nvPr>
            <p:ph sz="quarter" idx="1"/>
          </p:nvPr>
        </p:nvSpPr>
        <p:spPr/>
        <p:txBody>
          <a:bodyPr/>
          <a:lstStyle/>
          <a:p>
            <a:r>
              <a:rPr lang="en-US" dirty="0" err="1" smtClean="0"/>
              <a:t>Param</a:t>
            </a:r>
            <a:r>
              <a:rPr lang="en-US" dirty="0" smtClean="0"/>
              <a:t> </a:t>
            </a:r>
            <a:r>
              <a:rPr lang="en-US" dirty="0" err="1" smtClean="0"/>
              <a:t>Atma</a:t>
            </a:r>
            <a:endParaRPr lang="en-US" dirty="0" smtClean="0"/>
          </a:p>
          <a:p>
            <a:pPr lvl="1"/>
            <a:r>
              <a:rPr lang="en-US" dirty="0" smtClean="0"/>
              <a:t>Shape less</a:t>
            </a:r>
          </a:p>
          <a:p>
            <a:pPr lvl="1"/>
            <a:r>
              <a:rPr lang="en-US" dirty="0" err="1" smtClean="0"/>
              <a:t>Colour</a:t>
            </a:r>
            <a:r>
              <a:rPr lang="en-US" dirty="0" smtClean="0"/>
              <a:t> less</a:t>
            </a:r>
          </a:p>
          <a:p>
            <a:pPr lvl="1"/>
            <a:r>
              <a:rPr lang="en-US" dirty="0" smtClean="0"/>
              <a:t>Character less</a:t>
            </a:r>
          </a:p>
          <a:p>
            <a:pPr lvl="1"/>
            <a:r>
              <a:rPr lang="en-US" dirty="0" smtClean="0"/>
              <a:t>Can not be felt by sense organs</a:t>
            </a:r>
          </a:p>
          <a:p>
            <a:pPr lvl="1"/>
            <a:r>
              <a:rPr lang="en-US" dirty="0" smtClean="0"/>
              <a:t>No gender</a:t>
            </a:r>
          </a:p>
          <a:p>
            <a:pPr lvl="1"/>
            <a:r>
              <a:rPr lang="en-US" dirty="0" smtClean="0"/>
              <a:t>Always positive</a:t>
            </a:r>
          </a:p>
          <a:p>
            <a:r>
              <a:rPr lang="en-US" dirty="0" err="1" smtClean="0"/>
              <a:t>Atma</a:t>
            </a:r>
            <a:r>
              <a:rPr lang="en-US" dirty="0" smtClean="0"/>
              <a:t>  ---- I am</a:t>
            </a:r>
            <a:endParaRPr lang="en-US" dirty="0"/>
          </a:p>
        </p:txBody>
      </p:sp>
      <p:cxnSp>
        <p:nvCxnSpPr>
          <p:cNvPr id="5" name="Straight Arrow Connector 4"/>
          <p:cNvCxnSpPr/>
          <p:nvPr/>
        </p:nvCxnSpPr>
        <p:spPr>
          <a:xfrm rot="5400000">
            <a:off x="-990600" y="37338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biological body</a:t>
            </a:r>
            <a:endParaRPr lang="en-US" dirty="0"/>
          </a:p>
        </p:txBody>
      </p:sp>
      <p:pic>
        <p:nvPicPr>
          <p:cNvPr id="1026" name="Picture 2" descr="C:\Documents and Settings\pushparaj\My Documents\My Pictures\spiritual\fetal_sperm_fertilizing_egg_s2.jpg"/>
          <p:cNvPicPr>
            <a:picLocks noGrp="1" noChangeAspect="1" noChangeArrowheads="1"/>
          </p:cNvPicPr>
          <p:nvPr>
            <p:ph idx="1"/>
          </p:nvPr>
        </p:nvPicPr>
        <p:blipFill>
          <a:blip r:embed="rId2" cstate="print"/>
          <a:srcRect/>
          <a:stretch>
            <a:fillRect/>
          </a:stretch>
        </p:blipFill>
        <p:spPr bwMode="auto">
          <a:xfrm>
            <a:off x="1600200" y="1981200"/>
            <a:ext cx="5692691" cy="3868259"/>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172200" cy="1894362"/>
          </a:xfrm>
        </p:spPr>
        <p:txBody>
          <a:bodyPr/>
          <a:lstStyle/>
          <a:p>
            <a:r>
              <a:rPr lang="en-US" dirty="0" smtClean="0"/>
              <a:t>I =</a:t>
            </a:r>
            <a:r>
              <a:rPr lang="en-US" dirty="0" err="1" smtClean="0"/>
              <a:t>Atma</a:t>
            </a:r>
            <a:r>
              <a:rPr lang="en-US" dirty="0" smtClean="0"/>
              <a:t>= Sat-Chit-</a:t>
            </a:r>
            <a:r>
              <a:rPr lang="en-US" dirty="0" err="1" smtClean="0"/>
              <a:t>Ananda</a:t>
            </a:r>
            <a:endParaRPr lang="en-US" dirty="0"/>
          </a:p>
        </p:txBody>
      </p:sp>
      <p:sp>
        <p:nvSpPr>
          <p:cNvPr id="3" name="Content Placeholder 2"/>
          <p:cNvSpPr>
            <a:spLocks noGrp="1"/>
          </p:cNvSpPr>
          <p:nvPr>
            <p:ph type="subTitle" idx="1"/>
          </p:nvPr>
        </p:nvSpPr>
        <p:spPr>
          <a:xfrm>
            <a:off x="2362200" y="3352800"/>
            <a:ext cx="6172200" cy="1371600"/>
          </a:xfrm>
        </p:spPr>
        <p:txBody>
          <a:bodyPr>
            <a:normAutofit fontScale="25000" lnSpcReduction="20000"/>
          </a:bodyPr>
          <a:lstStyle/>
          <a:p>
            <a:r>
              <a:rPr lang="en-US" sz="8000" dirty="0" smtClean="0"/>
              <a:t>Love</a:t>
            </a:r>
          </a:p>
          <a:p>
            <a:r>
              <a:rPr lang="en-US" sz="8000" dirty="0" smtClean="0"/>
              <a:t>Peace</a:t>
            </a:r>
          </a:p>
          <a:p>
            <a:r>
              <a:rPr lang="en-US" sz="8000" dirty="0" smtClean="0"/>
              <a:t>Happiness</a:t>
            </a:r>
          </a:p>
          <a:p>
            <a:r>
              <a:rPr lang="en-US" sz="8000" dirty="0" smtClean="0"/>
              <a:t>Truth</a:t>
            </a:r>
          </a:p>
          <a:p>
            <a:r>
              <a:rPr lang="en-US" sz="8000" dirty="0" smtClean="0"/>
              <a:t>Purity</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err="1" smtClean="0"/>
              <a:t>Karmendeya</a:t>
            </a:r>
            <a:r>
              <a:rPr lang="en-US" dirty="0" smtClean="0"/>
              <a:t> </a:t>
            </a:r>
            <a:r>
              <a:rPr lang="en-US" dirty="0" err="1" smtClean="0"/>
              <a:t>badhika</a:t>
            </a:r>
            <a:r>
              <a:rPr lang="en-US" dirty="0" smtClean="0"/>
              <a:t> </a:t>
            </a:r>
            <a:r>
              <a:rPr lang="en-US" dirty="0" err="1" smtClean="0"/>
              <a:t>raste</a:t>
            </a:r>
            <a:r>
              <a:rPr lang="en-US" dirty="0" smtClean="0"/>
              <a:t> ma </a:t>
            </a:r>
            <a:r>
              <a:rPr lang="en-US" dirty="0" err="1" smtClean="0"/>
              <a:t>falesu</a:t>
            </a:r>
            <a:r>
              <a:rPr lang="en-US" dirty="0" smtClean="0"/>
              <a:t> </a:t>
            </a:r>
            <a:r>
              <a:rPr lang="en-US" dirty="0" err="1" smtClean="0"/>
              <a:t>kadachana</a:t>
            </a:r>
            <a:endParaRPr lang="en-US" dirty="0"/>
          </a:p>
        </p:txBody>
      </p:sp>
      <p:sp>
        <p:nvSpPr>
          <p:cNvPr id="8" name="Content Placeholder 7"/>
          <p:cNvSpPr>
            <a:spLocks noGrp="1"/>
          </p:cNvSpPr>
          <p:nvPr>
            <p:ph sz="quarter" idx="1"/>
          </p:nvPr>
        </p:nvSpPr>
        <p:spPr/>
        <p:txBody>
          <a:bodyPr/>
          <a:lstStyle/>
          <a:p>
            <a:r>
              <a:rPr lang="en-US" dirty="0" smtClean="0"/>
              <a:t>I have to do right karma.</a:t>
            </a:r>
          </a:p>
          <a:p>
            <a:r>
              <a:rPr lang="en-US" dirty="0" smtClean="0"/>
              <a:t>I should not expect its fruits.</a:t>
            </a:r>
          </a:p>
          <a:p>
            <a:r>
              <a:rPr lang="en-US" dirty="0" smtClean="0"/>
              <a:t>It is my dharma</a:t>
            </a:r>
          </a:p>
          <a:p>
            <a:r>
              <a:rPr lang="en-US" dirty="0" smtClean="0"/>
              <a:t>It should not be under the influence of:</a:t>
            </a:r>
          </a:p>
          <a:p>
            <a:pPr lvl="1"/>
            <a:r>
              <a:rPr lang="en-US" dirty="0" smtClean="0"/>
              <a:t>Hatred			- Greed</a:t>
            </a:r>
          </a:p>
          <a:p>
            <a:pPr lvl="1"/>
            <a:r>
              <a:rPr lang="en-US" dirty="0" smtClean="0"/>
              <a:t>Anger			- Ego</a:t>
            </a:r>
          </a:p>
          <a:p>
            <a:pPr lvl="1"/>
            <a:r>
              <a:rPr lang="en-US" dirty="0" smtClean="0"/>
              <a:t>Lies			- Partiality</a:t>
            </a:r>
          </a:p>
          <a:p>
            <a:pPr lvl="1"/>
            <a:r>
              <a:rPr lang="en-US" dirty="0" smtClean="0"/>
              <a:t>Prejudice			- Lust</a:t>
            </a:r>
          </a:p>
          <a:p>
            <a:pPr lvl="1"/>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124200"/>
          </a:xfrm>
        </p:spPr>
        <p:txBody>
          <a:bodyPr>
            <a:normAutofit/>
          </a:bodyPr>
          <a:lstStyle/>
          <a:p>
            <a:r>
              <a:rPr lang="en-US" dirty="0" smtClean="0"/>
              <a:t>Physical= Body</a:t>
            </a:r>
            <a:br>
              <a:rPr lang="en-US" dirty="0" smtClean="0"/>
            </a:br>
            <a:r>
              <a:rPr lang="en-US" dirty="0" smtClean="0"/>
              <a:t/>
            </a:r>
            <a:br>
              <a:rPr lang="en-US" dirty="0" smtClean="0"/>
            </a:br>
            <a:r>
              <a:rPr lang="en-US" dirty="0" smtClean="0"/>
              <a:t/>
            </a:r>
            <a:br>
              <a:rPr lang="en-US" dirty="0" smtClean="0"/>
            </a:br>
            <a:r>
              <a:rPr lang="en-US" dirty="0" smtClean="0"/>
              <a:t>Mental = Mind</a:t>
            </a:r>
            <a:endParaRPr lang="en-US" dirty="0"/>
          </a:p>
        </p:txBody>
      </p:sp>
      <p:sp>
        <p:nvSpPr>
          <p:cNvPr id="3" name="Content Placeholder 2"/>
          <p:cNvSpPr>
            <a:spLocks noGrp="1"/>
          </p:cNvSpPr>
          <p:nvPr>
            <p:ph sz="quarter" idx="1"/>
          </p:nvPr>
        </p:nvSpPr>
        <p:spPr/>
        <p:txBody>
          <a:bodyPr>
            <a:normAutofit/>
          </a:bodyPr>
          <a:lstStyle/>
          <a:p>
            <a:pPr>
              <a:buNone/>
            </a:pPr>
            <a:endParaRPr lang="en-US" dirty="0" smtClean="0"/>
          </a:p>
          <a:p>
            <a:pPr lvl="1"/>
            <a:endParaRPr lang="en-US" dirty="0" smtClean="0"/>
          </a:p>
          <a:p>
            <a:pPr lvl="1"/>
            <a:endParaRPr lang="en-US" dirty="0" smtClean="0"/>
          </a:p>
          <a:p>
            <a:r>
              <a:rPr lang="en-US" dirty="0" smtClean="0"/>
              <a:t>Mind</a:t>
            </a:r>
          </a:p>
          <a:p>
            <a:pPr lvl="1"/>
            <a:r>
              <a:rPr lang="en-US" dirty="0" smtClean="0"/>
              <a:t>Thoughts</a:t>
            </a:r>
          </a:p>
          <a:p>
            <a:pPr lvl="1"/>
            <a:r>
              <a:rPr lang="en-US" dirty="0" smtClean="0"/>
              <a:t>Intellect</a:t>
            </a:r>
          </a:p>
          <a:p>
            <a:pPr lvl="1"/>
            <a:r>
              <a:rPr lang="en-US" dirty="0" err="1" smtClean="0"/>
              <a:t>Sanskars</a:t>
            </a:r>
            <a:endParaRPr lang="en-US" dirty="0" smtClean="0"/>
          </a:p>
          <a:p>
            <a:pPr lvl="1"/>
            <a:endParaRPr lang="en-US" dirty="0" smtClean="0"/>
          </a:p>
        </p:txBody>
      </p:sp>
      <p:pic>
        <p:nvPicPr>
          <p:cNvPr id="14344" name="Picture 8" descr="http://www.fotosearch.com/bthumb/STK/STK004/RPP1032.jpg"/>
          <p:cNvPicPr>
            <a:picLocks noChangeAspect="1" noChangeArrowheads="1"/>
          </p:cNvPicPr>
          <p:nvPr/>
        </p:nvPicPr>
        <p:blipFill>
          <a:blip r:embed="rId2" cstate="print"/>
          <a:srcRect/>
          <a:stretch>
            <a:fillRect/>
          </a:stretch>
        </p:blipFill>
        <p:spPr bwMode="auto">
          <a:xfrm>
            <a:off x="4114800" y="4191000"/>
            <a:ext cx="1114425" cy="1619251"/>
          </a:xfrm>
          <a:prstGeom prst="rect">
            <a:avLst/>
          </a:prstGeom>
          <a:noFill/>
        </p:spPr>
      </p:pic>
      <p:pic>
        <p:nvPicPr>
          <p:cNvPr id="14348" name="Picture 12" descr="http://www.google.com.np/images?q=tbn:ZVPybgWR1dxGcM::esoriano.files.wordpress.com/2007/05/human_body.jpg&amp;h=94&amp;w=70&amp;usg=__0YXk2T_YWkdiwC-iHtFbiphXxWM=">
            <a:hlinkClick r:id="rId3"/>
          </p:cNvPr>
          <p:cNvPicPr>
            <a:picLocks noChangeAspect="1" noChangeArrowheads="1"/>
          </p:cNvPicPr>
          <p:nvPr/>
        </p:nvPicPr>
        <p:blipFill>
          <a:blip r:embed="rId4" cstate="print"/>
          <a:srcRect/>
          <a:stretch>
            <a:fillRect/>
          </a:stretch>
        </p:blipFill>
        <p:spPr bwMode="auto">
          <a:xfrm>
            <a:off x="1828800" y="152400"/>
            <a:ext cx="990600" cy="133023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76400"/>
            <a:ext cx="4572000" cy="3785652"/>
          </a:xfrm>
          <a:prstGeom prst="rect">
            <a:avLst/>
          </a:prstGeom>
        </p:spPr>
        <p:txBody>
          <a:bodyPr>
            <a:spAutoFit/>
          </a:bodyPr>
          <a:lstStyle/>
          <a:p>
            <a:r>
              <a:rPr lang="en-US" sz="2400" dirty="0" smtClean="0"/>
              <a:t>Habituation is a decrease in response to a stimulus after repeated presentations. </a:t>
            </a:r>
          </a:p>
          <a:p>
            <a:r>
              <a:rPr lang="en-US" sz="2400" dirty="0" smtClean="0"/>
              <a:t>We think normal to stimulus </a:t>
            </a:r>
          </a:p>
          <a:p>
            <a:r>
              <a:rPr lang="en-US" sz="2400" dirty="0" smtClean="0"/>
              <a:t>around us and we do not react</a:t>
            </a:r>
          </a:p>
          <a:p>
            <a:r>
              <a:rPr lang="en-US" sz="2400" dirty="0"/>
              <a:t>t</a:t>
            </a:r>
            <a:r>
              <a:rPr lang="en-US" sz="2400" dirty="0" smtClean="0"/>
              <a:t>o it.</a:t>
            </a:r>
          </a:p>
          <a:p>
            <a:r>
              <a:rPr lang="en-US" sz="2400" dirty="0" smtClean="0"/>
              <a:t>We have not felt </a:t>
            </a:r>
            <a:r>
              <a:rPr lang="en-US" sz="2400" dirty="0" err="1" smtClean="0"/>
              <a:t>Atma</a:t>
            </a:r>
            <a:r>
              <a:rPr lang="en-US" sz="2400" dirty="0" smtClean="0"/>
              <a:t> the </a:t>
            </a:r>
          </a:p>
          <a:p>
            <a:r>
              <a:rPr lang="en-US" sz="2400" dirty="0" smtClean="0"/>
              <a:t>Ultimate Sat-chit-</a:t>
            </a:r>
            <a:r>
              <a:rPr lang="en-US" sz="2400" dirty="0" err="1" smtClean="0"/>
              <a:t>Anand</a:t>
            </a:r>
            <a:r>
              <a:rPr lang="en-US" sz="2400" dirty="0" smtClean="0"/>
              <a:t> and </a:t>
            </a:r>
          </a:p>
          <a:p>
            <a:r>
              <a:rPr lang="en-US" sz="2400" dirty="0"/>
              <a:t>w</a:t>
            </a:r>
            <a:r>
              <a:rPr lang="en-US" sz="2400" dirty="0" smtClean="0"/>
              <a:t>e are habituated with</a:t>
            </a:r>
          </a:p>
          <a:p>
            <a:r>
              <a:rPr lang="en-US" sz="2400" dirty="0"/>
              <a:t>t</a:t>
            </a:r>
            <a:r>
              <a:rPr lang="en-US" sz="2400" dirty="0" smtClean="0"/>
              <a:t>he  outer world.</a:t>
            </a:r>
          </a:p>
        </p:txBody>
      </p:sp>
      <p:pic>
        <p:nvPicPr>
          <p:cNvPr id="23554" name="Picture 2" descr="Room Aura Sprays Essences Flower Vibrational Sprays Healing"/>
          <p:cNvPicPr>
            <a:picLocks noChangeAspect="1" noChangeArrowheads="1"/>
          </p:cNvPicPr>
          <p:nvPr/>
        </p:nvPicPr>
        <p:blipFill>
          <a:blip r:embed="rId2" cstate="print"/>
          <a:srcRect/>
          <a:stretch>
            <a:fillRect/>
          </a:stretch>
        </p:blipFill>
        <p:spPr bwMode="auto">
          <a:xfrm>
            <a:off x="4648200" y="1752600"/>
            <a:ext cx="3319272" cy="4015248"/>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2"/>
          </p:nvPr>
        </p:nvSpPr>
        <p:spPr/>
        <p:txBody>
          <a:bodyPr/>
          <a:lstStyle/>
          <a:p>
            <a:endParaRPr lang="en-US" dirty="0"/>
          </a:p>
        </p:txBody>
      </p:sp>
      <p:pic>
        <p:nvPicPr>
          <p:cNvPr id="4" name="Content Placeholder 3" descr="flower.gif"/>
          <p:cNvPicPr>
            <a:picLocks noGrp="1" noChangeAspect="1"/>
          </p:cNvPicPr>
          <p:nvPr>
            <p:ph sz="half" idx="1"/>
          </p:nvPr>
        </p:nvPicPr>
        <p:blipFill>
          <a:blip r:embed="rId2" cstate="print"/>
          <a:stretch>
            <a:fillRect/>
          </a:stretch>
        </p:blipFill>
        <p:spPr>
          <a:xfrm>
            <a:off x="741362" y="1082675"/>
            <a:ext cx="3924300" cy="5238750"/>
          </a:xfrm>
        </p:spPr>
      </p:pic>
      <p:sp>
        <p:nvSpPr>
          <p:cNvPr id="7" name="Rectangle 6"/>
          <p:cNvSpPr/>
          <p:nvPr/>
        </p:nvSpPr>
        <p:spPr>
          <a:xfrm rot="20091175">
            <a:off x="4810422" y="3077785"/>
            <a:ext cx="393248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Physical and Mental</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Body</a:t>
            </a:r>
          </a:p>
          <a:p>
            <a:pPr lvl="1"/>
            <a:r>
              <a:rPr lang="en-US" dirty="0" smtClean="0"/>
              <a:t>Physical</a:t>
            </a:r>
          </a:p>
          <a:p>
            <a:pPr lvl="1"/>
            <a:endParaRPr lang="en-US" dirty="0" smtClean="0"/>
          </a:p>
          <a:p>
            <a:r>
              <a:rPr lang="en-US" dirty="0" smtClean="0"/>
              <a:t>Mental</a:t>
            </a:r>
          </a:p>
          <a:p>
            <a:pPr>
              <a:buNone/>
            </a:pPr>
            <a:r>
              <a:rPr lang="en-US" sz="2600" b="1" dirty="0" smtClean="0"/>
              <a:t>	- </a:t>
            </a:r>
            <a:r>
              <a:rPr lang="en-US" sz="2600" dirty="0" smtClean="0"/>
              <a:t>Of or relating to the mind; intellectual: mental powers.</a:t>
            </a:r>
          </a:p>
          <a:p>
            <a:pPr>
              <a:buNone/>
            </a:pPr>
            <a:r>
              <a:rPr lang="en-US" sz="2600" dirty="0" smtClean="0"/>
              <a:t>	-Executed or performed by the mind; existing in the mind: mental images of happy times.</a:t>
            </a:r>
          </a:p>
          <a:p>
            <a:pPr>
              <a:buNone/>
            </a:pPr>
            <a:r>
              <a:rPr lang="en-US" sz="2600" b="1" dirty="0" smtClean="0"/>
              <a:t>	-</a:t>
            </a:r>
            <a:r>
              <a:rPr lang="en-US" sz="2600" dirty="0" smtClean="0"/>
              <a:t>Of, relating to, or affected by a disorder of the mind.</a:t>
            </a:r>
          </a:p>
          <a:p>
            <a:pPr>
              <a:buNone/>
            </a:pPr>
            <a:r>
              <a:rPr lang="en-US" sz="2600" b="1" dirty="0" smtClean="0"/>
              <a:t>	-</a:t>
            </a:r>
            <a:r>
              <a:rPr lang="en-US" sz="2600" dirty="0" smtClean="0"/>
              <a:t>Intended for treatment of people affected with disorders of the mind.</a:t>
            </a:r>
          </a:p>
          <a:p>
            <a:pPr>
              <a:buNone/>
            </a:pPr>
            <a:r>
              <a:rPr lang="en-US" sz="2600" b="1" dirty="0" smtClean="0"/>
              <a:t>	-</a:t>
            </a:r>
            <a:r>
              <a:rPr lang="en-US" sz="2600" dirty="0" smtClean="0"/>
              <a:t>Of or relating to telepathy or mind reading</a:t>
            </a:r>
          </a:p>
          <a:p>
            <a:pPr lvl="1"/>
            <a:endParaRPr lang="en-US" dirty="0" smtClean="0"/>
          </a:p>
        </p:txBody>
      </p:sp>
      <p:pic>
        <p:nvPicPr>
          <p:cNvPr id="14344" name="Picture 8" descr="http://www.fotosearch.com/bthumb/STK/STK004/RPP1032.jpg"/>
          <p:cNvPicPr>
            <a:picLocks noChangeAspect="1" noChangeArrowheads="1"/>
          </p:cNvPicPr>
          <p:nvPr/>
        </p:nvPicPr>
        <p:blipFill>
          <a:blip r:embed="rId2" cstate="print"/>
          <a:srcRect/>
          <a:stretch>
            <a:fillRect/>
          </a:stretch>
        </p:blipFill>
        <p:spPr bwMode="auto">
          <a:xfrm>
            <a:off x="7010400" y="5029200"/>
            <a:ext cx="1114425" cy="1619251"/>
          </a:xfrm>
          <a:prstGeom prst="rect">
            <a:avLst/>
          </a:prstGeom>
          <a:noFill/>
        </p:spPr>
      </p:pic>
      <p:pic>
        <p:nvPicPr>
          <p:cNvPr id="14348" name="Picture 12" descr="http://www.google.com.np/images?q=tbn:ZVPybgWR1dxGcM::esoriano.files.wordpress.com/2007/05/human_body.jpg&amp;h=94&amp;w=70&amp;usg=__0YXk2T_YWkdiwC-iHtFbiphXxWM=">
            <a:hlinkClick r:id="rId3"/>
          </p:cNvPr>
          <p:cNvPicPr>
            <a:picLocks noChangeAspect="1" noChangeArrowheads="1"/>
          </p:cNvPicPr>
          <p:nvPr/>
        </p:nvPicPr>
        <p:blipFill>
          <a:blip r:embed="rId4" cstate="print"/>
          <a:srcRect/>
          <a:stretch>
            <a:fillRect/>
          </a:stretch>
        </p:blipFill>
        <p:spPr bwMode="auto">
          <a:xfrm>
            <a:off x="3733800" y="1600200"/>
            <a:ext cx="990600" cy="133023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04800"/>
            <a:ext cx="6172200" cy="1894362"/>
          </a:xfrm>
        </p:spPr>
        <p:txBody>
          <a:bodyPr/>
          <a:lstStyle/>
          <a:p>
            <a:r>
              <a:rPr lang="en-US" dirty="0" smtClean="0"/>
              <a:t>Brain: Metaphysical part</a:t>
            </a:r>
            <a:endParaRPr lang="en-US" dirty="0"/>
          </a:p>
        </p:txBody>
      </p:sp>
      <p:sp>
        <p:nvSpPr>
          <p:cNvPr id="3" name="Content Placeholder 2"/>
          <p:cNvSpPr>
            <a:spLocks noGrp="1"/>
          </p:cNvSpPr>
          <p:nvPr>
            <p:ph type="subTitle" idx="1"/>
          </p:nvPr>
        </p:nvSpPr>
        <p:spPr>
          <a:xfrm>
            <a:off x="762000" y="2590800"/>
            <a:ext cx="7924800" cy="2590800"/>
          </a:xfrm>
        </p:spPr>
        <p:txBody>
          <a:bodyPr>
            <a:noAutofit/>
          </a:bodyPr>
          <a:lstStyle/>
          <a:p>
            <a:pPr algn="l"/>
            <a:r>
              <a:rPr lang="en-US" sz="2400" b="1" dirty="0" smtClean="0">
                <a:solidFill>
                  <a:schemeClr val="tx1"/>
                </a:solidFill>
              </a:rPr>
              <a:t>The ability to think, wish or will: MIND</a:t>
            </a:r>
          </a:p>
          <a:p>
            <a:pPr algn="l"/>
            <a:endParaRPr lang="en-US" sz="2400" b="1" dirty="0" smtClean="0">
              <a:solidFill>
                <a:schemeClr val="tx1"/>
              </a:solidFill>
            </a:endParaRPr>
          </a:p>
          <a:p>
            <a:pPr algn="l"/>
            <a:r>
              <a:rPr lang="en-US" sz="2400" b="1" dirty="0" smtClean="0">
                <a:solidFill>
                  <a:schemeClr val="tx1"/>
                </a:solidFill>
              </a:rPr>
              <a:t>The ability to judge, understand or investigate: INTELLECT</a:t>
            </a:r>
          </a:p>
          <a:p>
            <a:pPr algn="l"/>
            <a:endParaRPr lang="en-US" sz="2400" b="1" dirty="0" smtClean="0">
              <a:solidFill>
                <a:schemeClr val="tx1"/>
              </a:solidFill>
            </a:endParaRPr>
          </a:p>
          <a:p>
            <a:pPr algn="l"/>
            <a:r>
              <a:rPr lang="en-US" sz="2400" b="1" dirty="0" smtClean="0">
                <a:solidFill>
                  <a:schemeClr val="tx1"/>
                </a:solidFill>
              </a:rPr>
              <a:t>The ability to retain impressions of past thoughts in the form of attitudes, moods or habits: SANSKARS</a:t>
            </a:r>
            <a:endParaRPr lang="en-US" sz="2400" b="1" dirty="0">
              <a:solidFill>
                <a:schemeClr val="tx1"/>
              </a:solidFill>
            </a:endParaRPr>
          </a:p>
        </p:txBody>
      </p:sp>
      <p:pic>
        <p:nvPicPr>
          <p:cNvPr id="5" name="Picture 2" descr="http://www.fotosearch.com/bthumb/BDX/BDX008/bxp248826.jpg"/>
          <p:cNvPicPr>
            <a:picLocks noChangeAspect="1" noChangeArrowheads="1"/>
          </p:cNvPicPr>
          <p:nvPr/>
        </p:nvPicPr>
        <p:blipFill>
          <a:blip r:embed="rId2" cstate="print"/>
          <a:srcRect/>
          <a:stretch>
            <a:fillRect/>
          </a:stretch>
        </p:blipFill>
        <p:spPr bwMode="auto">
          <a:xfrm>
            <a:off x="0" y="0"/>
            <a:ext cx="1752600" cy="2462333"/>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752600"/>
            <a:ext cx="6172200" cy="1066800"/>
          </a:xfrm>
        </p:spPr>
        <p:txBody>
          <a:bodyPr/>
          <a:lstStyle/>
          <a:p>
            <a:r>
              <a:rPr lang="en-US" dirty="0" smtClean="0"/>
              <a:t>Mind</a:t>
            </a:r>
            <a:endParaRPr lang="en-US" dirty="0"/>
          </a:p>
        </p:txBody>
      </p:sp>
      <p:sp>
        <p:nvSpPr>
          <p:cNvPr id="3" name="Subtitle 2"/>
          <p:cNvSpPr>
            <a:spLocks noGrp="1"/>
          </p:cNvSpPr>
          <p:nvPr>
            <p:ph type="subTitle" idx="1"/>
          </p:nvPr>
        </p:nvSpPr>
        <p:spPr>
          <a:xfrm>
            <a:off x="1447800" y="3581400"/>
            <a:ext cx="7010400" cy="1371600"/>
          </a:xfrm>
        </p:spPr>
        <p:txBody>
          <a:bodyPr>
            <a:normAutofit fontScale="92500" lnSpcReduction="10000"/>
          </a:bodyPr>
          <a:lstStyle/>
          <a:p>
            <a:r>
              <a:rPr lang="en-US" dirty="0" smtClean="0">
                <a:solidFill>
                  <a:schemeClr val="tx1"/>
                </a:solidFill>
              </a:rPr>
              <a:t>The collective conscious and unconscious processes in a sentient organism that direct and influence mental and physical behavior.</a:t>
            </a:r>
            <a:endParaRPr lang="en-US" dirty="0">
              <a:solidFill>
                <a:schemeClr val="tx1"/>
              </a:solidFill>
            </a:endParaRPr>
          </a:p>
        </p:txBody>
      </p:sp>
      <p:pic>
        <p:nvPicPr>
          <p:cNvPr id="5" name="Picture 2" descr="http://www.sahajmarg.org/image/image_gallery?uuid=d707e313-2271-4612-a975-669bd4c86cef&amp;groupId=10128&amp;t=1242687985646"/>
          <p:cNvPicPr>
            <a:picLocks noChangeAspect="1" noChangeArrowheads="1"/>
          </p:cNvPicPr>
          <p:nvPr/>
        </p:nvPicPr>
        <p:blipFill>
          <a:blip r:embed="rId2" cstate="print"/>
          <a:srcRect/>
          <a:stretch>
            <a:fillRect/>
          </a:stretch>
        </p:blipFill>
        <p:spPr bwMode="auto">
          <a:xfrm>
            <a:off x="1676400" y="609600"/>
            <a:ext cx="7467600" cy="12192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04800"/>
            <a:ext cx="6172200" cy="1894362"/>
          </a:xfrm>
        </p:spPr>
        <p:txBody>
          <a:bodyPr/>
          <a:lstStyle/>
          <a:p>
            <a:r>
              <a:rPr lang="en-US" dirty="0" smtClean="0"/>
              <a:t>Brain</a:t>
            </a:r>
            <a:endParaRPr lang="en-US" dirty="0"/>
          </a:p>
        </p:txBody>
      </p:sp>
      <p:sp>
        <p:nvSpPr>
          <p:cNvPr id="3" name="Content Placeholder 2"/>
          <p:cNvSpPr>
            <a:spLocks noGrp="1"/>
          </p:cNvSpPr>
          <p:nvPr>
            <p:ph type="subTitle" idx="1"/>
          </p:nvPr>
        </p:nvSpPr>
        <p:spPr>
          <a:xfrm>
            <a:off x="2514600" y="2590800"/>
            <a:ext cx="6172200" cy="1371600"/>
          </a:xfrm>
        </p:spPr>
        <p:txBody>
          <a:bodyPr>
            <a:noAutofit/>
          </a:bodyPr>
          <a:lstStyle/>
          <a:p>
            <a:r>
              <a:rPr lang="en-US" sz="2400" dirty="0" smtClean="0"/>
              <a:t>The ability to think, wish or will: MIND</a:t>
            </a:r>
          </a:p>
          <a:p>
            <a:r>
              <a:rPr lang="en-US" sz="2400" dirty="0" smtClean="0"/>
              <a:t>The ability to judge, understand or investigate: INTELLECT</a:t>
            </a:r>
          </a:p>
          <a:p>
            <a:r>
              <a:rPr lang="en-US" sz="2400" dirty="0" smtClean="0"/>
              <a:t>The ability to retain impressions of past thoughts in the form of attitudes, moods or habits: SANSKARS</a:t>
            </a:r>
            <a:endParaRPr lang="en-US" sz="2400" dirty="0"/>
          </a:p>
        </p:txBody>
      </p:sp>
      <p:pic>
        <p:nvPicPr>
          <p:cNvPr id="5" name="Picture 2" descr="http://www.fotosearch.com/bthumb/BDX/BDX008/bxp248826.jpg"/>
          <p:cNvPicPr>
            <a:picLocks noChangeAspect="1" noChangeArrowheads="1"/>
          </p:cNvPicPr>
          <p:nvPr/>
        </p:nvPicPr>
        <p:blipFill>
          <a:blip r:embed="rId2" cstate="print"/>
          <a:srcRect/>
          <a:stretch>
            <a:fillRect/>
          </a:stretch>
        </p:blipFill>
        <p:spPr bwMode="auto">
          <a:xfrm>
            <a:off x="0" y="0"/>
            <a:ext cx="1752600" cy="2462333"/>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6962"/>
          </a:xfrm>
        </p:spPr>
        <p:txBody>
          <a:bodyPr>
            <a:normAutofit fontScale="90000"/>
          </a:bodyPr>
          <a:lstStyle/>
          <a:p>
            <a:r>
              <a:rPr lang="en-US" dirty="0" smtClean="0"/>
              <a:t>Thoughts: Process for emotions, desires, and sensations </a:t>
            </a:r>
            <a:endParaRPr lang="en-US" dirty="0"/>
          </a:p>
        </p:txBody>
      </p:sp>
      <p:pic>
        <p:nvPicPr>
          <p:cNvPr id="20482" name="Picture 2" descr="http://www.sahajmarg.org/image/image_gallery?uuid=8974733a-e840-45e8-b9dc-88619ca8b92d&amp;groupId=10128&amp;t=1246489664190"/>
          <p:cNvPicPr>
            <a:picLocks noChangeAspect="1" noChangeArrowheads="1"/>
          </p:cNvPicPr>
          <p:nvPr/>
        </p:nvPicPr>
        <p:blipFill>
          <a:blip r:embed="rId2" cstate="print"/>
          <a:srcRect/>
          <a:stretch>
            <a:fillRect/>
          </a:stretch>
        </p:blipFill>
        <p:spPr bwMode="auto">
          <a:xfrm>
            <a:off x="2209800" y="1752600"/>
            <a:ext cx="4724400" cy="46062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dirty="0" smtClean="0"/>
              <a:t> As it divides</a:t>
            </a:r>
            <a:endParaRPr lang="en-US" dirty="0"/>
          </a:p>
        </p:txBody>
      </p:sp>
      <p:pic>
        <p:nvPicPr>
          <p:cNvPr id="14338" name="Picture 2" descr="C:\Documents and Settings\pushparaj\My Documents\My Pictures\spiritual\first division.jpg"/>
          <p:cNvPicPr>
            <a:picLocks noGrp="1" noChangeAspect="1" noChangeArrowheads="1"/>
          </p:cNvPicPr>
          <p:nvPr>
            <p:ph idx="1"/>
          </p:nvPr>
        </p:nvPicPr>
        <p:blipFill>
          <a:blip r:embed="rId2" cstate="print"/>
          <a:srcRect/>
          <a:stretch>
            <a:fillRect/>
          </a:stretch>
        </p:blipFill>
        <p:spPr bwMode="auto">
          <a:xfrm>
            <a:off x="533400" y="1905000"/>
            <a:ext cx="2946326" cy="2239963"/>
          </a:xfrm>
          <a:prstGeom prst="rect">
            <a:avLst/>
          </a:prstGeom>
          <a:noFill/>
        </p:spPr>
      </p:pic>
      <p:pic>
        <p:nvPicPr>
          <p:cNvPr id="14339" name="Picture 3" descr="C:\Documents and Settings\pushparaj\My Documents\My Pictures\spiritual\zygote1.jpg"/>
          <p:cNvPicPr>
            <a:picLocks noChangeAspect="1" noChangeArrowheads="1"/>
          </p:cNvPicPr>
          <p:nvPr/>
        </p:nvPicPr>
        <p:blipFill>
          <a:blip r:embed="rId3" cstate="print"/>
          <a:srcRect/>
          <a:stretch>
            <a:fillRect/>
          </a:stretch>
        </p:blipFill>
        <p:spPr bwMode="auto">
          <a:xfrm>
            <a:off x="533400" y="4419600"/>
            <a:ext cx="2289716" cy="2216150"/>
          </a:xfrm>
          <a:prstGeom prst="rect">
            <a:avLst/>
          </a:prstGeom>
          <a:noFill/>
        </p:spPr>
      </p:pic>
      <p:pic>
        <p:nvPicPr>
          <p:cNvPr id="14340" name="Picture 4" descr="C:\Documents and Settings\pushparaj\My Documents\My Pictures\spiritual\Blastocyst.gif"/>
          <p:cNvPicPr>
            <a:picLocks noChangeAspect="1" noChangeArrowheads="1"/>
          </p:cNvPicPr>
          <p:nvPr/>
        </p:nvPicPr>
        <p:blipFill>
          <a:blip r:embed="rId4" cstate="print"/>
          <a:srcRect/>
          <a:stretch>
            <a:fillRect/>
          </a:stretch>
        </p:blipFill>
        <p:spPr bwMode="auto">
          <a:xfrm>
            <a:off x="4724400" y="1"/>
            <a:ext cx="4528595" cy="68580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28800"/>
            <a:ext cx="7772400" cy="1362075"/>
          </a:xfrm>
        </p:spPr>
        <p:txBody>
          <a:bodyPr/>
          <a:lstStyle/>
          <a:p>
            <a:r>
              <a:rPr lang="en-US" dirty="0" smtClean="0"/>
              <a:t>		</a:t>
            </a:r>
            <a:r>
              <a:rPr lang="en-US" dirty="0" err="1" smtClean="0"/>
              <a:t>Sansakars</a:t>
            </a:r>
            <a:endParaRPr lang="en-US" dirty="0"/>
          </a:p>
        </p:txBody>
      </p:sp>
      <p:sp>
        <p:nvSpPr>
          <p:cNvPr id="3" name="Text Placeholder 2"/>
          <p:cNvSpPr>
            <a:spLocks noGrp="1"/>
          </p:cNvSpPr>
          <p:nvPr>
            <p:ph type="body" idx="1"/>
          </p:nvPr>
        </p:nvSpPr>
        <p:spPr>
          <a:xfrm>
            <a:off x="2438400" y="3733800"/>
            <a:ext cx="6172200" cy="1371600"/>
          </a:xfrm>
        </p:spPr>
        <p:txBody>
          <a:bodyPr>
            <a:normAutofit fontScale="92500" lnSpcReduction="20000"/>
          </a:bodyPr>
          <a:lstStyle/>
          <a:p>
            <a:r>
              <a:rPr lang="en-US" dirty="0" smtClean="0"/>
              <a:t>It takes the form  of habits, talents, emotional temperaments,  personality  traits, beliefs, values or instincts.  </a:t>
            </a:r>
          </a:p>
          <a:p>
            <a:r>
              <a:rPr lang="en-US" dirty="0" smtClean="0"/>
              <a:t>It is shaped by  memory,  physical and biological environment,  and gene .</a:t>
            </a:r>
          </a:p>
          <a:p>
            <a:endParaRPr lang="en-US" dirty="0"/>
          </a:p>
        </p:txBody>
      </p:sp>
      <p:pic>
        <p:nvPicPr>
          <p:cNvPr id="17410" name="Picture 2" descr="http://www.sahajmarg.org/image/image_gallery?uuid=79ecca4d-3283-40a4-b83c-483d8b453c8a&amp;groupId=10128&amp;t=1242690534360"/>
          <p:cNvPicPr>
            <a:picLocks noChangeAspect="1" noChangeArrowheads="1"/>
          </p:cNvPicPr>
          <p:nvPr/>
        </p:nvPicPr>
        <p:blipFill>
          <a:blip r:embed="rId2" cstate="print"/>
          <a:srcRect/>
          <a:stretch>
            <a:fillRect/>
          </a:stretch>
        </p:blipFill>
        <p:spPr bwMode="auto">
          <a:xfrm>
            <a:off x="2895600" y="64883"/>
            <a:ext cx="3962400" cy="255006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1447800"/>
            <a:ext cx="6172200" cy="1894362"/>
          </a:xfrm>
        </p:spPr>
        <p:txBody>
          <a:bodyPr/>
          <a:lstStyle/>
          <a:p>
            <a:r>
              <a:rPr lang="en-US" dirty="0" err="1" smtClean="0"/>
              <a:t>Sanskars</a:t>
            </a:r>
            <a:endParaRPr lang="en-US" dirty="0"/>
          </a:p>
        </p:txBody>
      </p:sp>
      <p:sp>
        <p:nvSpPr>
          <p:cNvPr id="6" name="Content Placeholder 5"/>
          <p:cNvSpPr>
            <a:spLocks noGrp="1"/>
          </p:cNvSpPr>
          <p:nvPr>
            <p:ph sz="quarter" idx="4294967295"/>
          </p:nvPr>
        </p:nvSpPr>
        <p:spPr>
          <a:xfrm>
            <a:off x="4648200" y="3352800"/>
            <a:ext cx="3657600" cy="4572000"/>
          </a:xfrm>
        </p:spPr>
        <p:txBody>
          <a:bodyPr/>
          <a:lstStyle/>
          <a:p>
            <a:r>
              <a:rPr lang="en-US" dirty="0" smtClean="0"/>
              <a:t>Personality</a:t>
            </a:r>
          </a:p>
          <a:p>
            <a:r>
              <a:rPr lang="en-US" dirty="0" smtClean="0"/>
              <a:t>Habituations</a:t>
            </a:r>
          </a:p>
          <a:p>
            <a:r>
              <a:rPr lang="en-US" dirty="0" smtClean="0"/>
              <a:t>Tendencies</a:t>
            </a:r>
          </a:p>
          <a:p>
            <a:r>
              <a:rPr lang="en-US" dirty="0" smtClean="0"/>
              <a:t>Memory</a:t>
            </a:r>
          </a:p>
          <a:p>
            <a:r>
              <a:rPr lang="en-US" dirty="0" smtClean="0"/>
              <a:t>Subconscious processing</a:t>
            </a:r>
            <a:endParaRPr lang="en-US" dirty="0"/>
          </a:p>
        </p:txBody>
      </p:sp>
      <p:pic>
        <p:nvPicPr>
          <p:cNvPr id="15362" name="Picture 2" descr="http://www.sahajmarg.org/image/image_gallery?uuid=5d9d0182-fd6a-4217-bb8e-1980dd8d4aa5&amp;groupId=10128&amp;t=1242690534399"/>
          <p:cNvPicPr>
            <a:picLocks noChangeAspect="1" noChangeArrowheads="1"/>
          </p:cNvPicPr>
          <p:nvPr/>
        </p:nvPicPr>
        <p:blipFill>
          <a:blip r:embed="rId2" cstate="print"/>
          <a:srcRect/>
          <a:stretch>
            <a:fillRect/>
          </a:stretch>
        </p:blipFill>
        <p:spPr bwMode="auto">
          <a:xfrm>
            <a:off x="2286000" y="0"/>
            <a:ext cx="5105400" cy="264814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4826675"/>
            <a:ext cx="4572000" cy="2031325"/>
          </a:xfrm>
          <a:prstGeom prst="rect">
            <a:avLst/>
          </a:prstGeom>
        </p:spPr>
        <p:txBody>
          <a:bodyPr>
            <a:spAutoFit/>
          </a:bodyPr>
          <a:lstStyle/>
          <a:p>
            <a:r>
              <a:rPr lang="en-US" dirty="0" smtClean="0"/>
              <a:t>A relatively stable and characteristic of the general way of being and act of a</a:t>
            </a:r>
            <a:br>
              <a:rPr lang="en-US" dirty="0" smtClean="0"/>
            </a:br>
            <a:r>
              <a:rPr lang="en-US" dirty="0" smtClean="0"/>
              <a:t>person in its response to situations in which it is Personality. Tendencies show the consistent pattern of cognition, affect and  behavior of individuals.</a:t>
            </a:r>
          </a:p>
          <a:p>
            <a:endParaRPr lang="en-US" dirty="0"/>
          </a:p>
        </p:txBody>
      </p:sp>
      <p:pic>
        <p:nvPicPr>
          <p:cNvPr id="25602" name="Picture 2" descr="Root Chakra seven"/>
          <p:cNvPicPr>
            <a:picLocks noChangeAspect="1" noChangeArrowheads="1"/>
          </p:cNvPicPr>
          <p:nvPr/>
        </p:nvPicPr>
        <p:blipFill>
          <a:blip r:embed="rId2" cstate="print"/>
          <a:srcRect/>
          <a:stretch>
            <a:fillRect/>
          </a:stretch>
        </p:blipFill>
        <p:spPr bwMode="auto">
          <a:xfrm>
            <a:off x="1676400" y="-152400"/>
            <a:ext cx="5562600" cy="4770405"/>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physical brain for body</a:t>
            </a:r>
            <a:endParaRPr lang="en-US" dirty="0"/>
          </a:p>
        </p:txBody>
      </p:sp>
      <p:pic>
        <p:nvPicPr>
          <p:cNvPr id="15362" name="Picture 2" descr="C:\Documents and Settings\pushparaj\My Documents\My Pictures\spiritual\brain functional areas.jpg"/>
          <p:cNvPicPr>
            <a:picLocks noGrp="1" noChangeAspect="1" noChangeArrowheads="1"/>
          </p:cNvPicPr>
          <p:nvPr>
            <p:ph idx="1"/>
          </p:nvPr>
        </p:nvPicPr>
        <p:blipFill>
          <a:blip r:embed="rId2" cstate="print"/>
          <a:srcRect/>
          <a:stretch>
            <a:fillRect/>
          </a:stretch>
        </p:blipFill>
        <p:spPr bwMode="auto">
          <a:xfrm>
            <a:off x="2133600" y="1371600"/>
            <a:ext cx="4953000" cy="3461031"/>
          </a:xfrm>
          <a:prstGeom prst="rect">
            <a:avLst/>
          </a:prstGeom>
          <a:noFill/>
        </p:spPr>
      </p:pic>
      <p:sp>
        <p:nvSpPr>
          <p:cNvPr id="4" name="Subtitle 2"/>
          <p:cNvSpPr txBox="1">
            <a:spLocks/>
          </p:cNvSpPr>
          <p:nvPr/>
        </p:nvSpPr>
        <p:spPr>
          <a:xfrm>
            <a:off x="1524000" y="4876800"/>
            <a:ext cx="7010400" cy="1981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collective conscious and unconscious processes in a sentient organism that direct and influence mental and physical behavior.</a:t>
            </a:r>
          </a:p>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smtClean="0"/>
              <a:t>                         MIND</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Shape does not differ much from monkey or horse</a:t>
            </a:r>
            <a:endParaRPr lang="en-US" dirty="0"/>
          </a:p>
        </p:txBody>
      </p:sp>
      <p:pic>
        <p:nvPicPr>
          <p:cNvPr id="4098" name="Picture 2" descr="C:\Documents and Settings\pushparaj\My Documents\My Pictures\spiritual\fetal_week_fetus_s3.jpg"/>
          <p:cNvPicPr>
            <a:picLocks noGrp="1" noChangeAspect="1" noChangeArrowheads="1"/>
          </p:cNvPicPr>
          <p:nvPr>
            <p:ph idx="1"/>
          </p:nvPr>
        </p:nvPicPr>
        <p:blipFill>
          <a:blip r:embed="rId2" cstate="print"/>
          <a:srcRect/>
          <a:stretch>
            <a:fillRect/>
          </a:stretch>
        </p:blipFill>
        <p:spPr bwMode="auto">
          <a:xfrm>
            <a:off x="1905001" y="2050920"/>
            <a:ext cx="5728630" cy="38926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3765</Words>
  <Application>Microsoft Office PowerPoint</Application>
  <PresentationFormat>On-screen Show (4:3)</PresentationFormat>
  <Paragraphs>383</Paragraphs>
  <Slides>83</Slides>
  <Notes>4</Notes>
  <HiddenSlides>0</HiddenSlides>
  <MMClips>1</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The Basis for Diseases</vt:lpstr>
      <vt:lpstr>Who am I?</vt:lpstr>
      <vt:lpstr>Slide 3</vt:lpstr>
      <vt:lpstr>Slide 4</vt:lpstr>
      <vt:lpstr>Slide 5</vt:lpstr>
      <vt:lpstr>Sharing of programmed physical materials</vt:lpstr>
      <vt:lpstr>The biological body</vt:lpstr>
      <vt:lpstr> As it divides</vt:lpstr>
      <vt:lpstr>Shape does not differ much from monkey or horse</vt:lpstr>
      <vt:lpstr>Eight weeks of fetal life</vt:lpstr>
      <vt:lpstr>16 weeks of fetal life</vt:lpstr>
      <vt:lpstr>20 weeks of fetal life</vt:lpstr>
      <vt:lpstr>24 weeks: the first smile</vt:lpstr>
      <vt:lpstr>36 weeks: just before birth</vt:lpstr>
      <vt:lpstr>The Karma begins</vt:lpstr>
      <vt:lpstr>The physical brain and peripheral nervous system matures for function of body</vt:lpstr>
      <vt:lpstr>Body = Physical Its origin? </vt:lpstr>
      <vt:lpstr>Physical= Body = Disease Its origin? </vt:lpstr>
      <vt:lpstr>The physical brain for body</vt:lpstr>
      <vt:lpstr>Slide 20</vt:lpstr>
      <vt:lpstr>Metaphysical: Mind = Aatma</vt:lpstr>
      <vt:lpstr>Atma needs mature brain to act through Indriyas</vt:lpstr>
      <vt:lpstr>Thought</vt:lpstr>
      <vt:lpstr>Thinking process</vt:lpstr>
      <vt:lpstr>  Intellect</vt:lpstr>
      <vt:lpstr>Slide 26</vt:lpstr>
      <vt:lpstr>Slide 27</vt:lpstr>
      <vt:lpstr>Walter Bradford Cannon, MA, MD (1871– 1945)</vt:lpstr>
      <vt:lpstr>Psychoneuroimmunology (PNI)</vt:lpstr>
      <vt:lpstr>Psychoneuroimmunology (PNI)</vt:lpstr>
      <vt:lpstr>Psychoneuroimmunology (PNI)</vt:lpstr>
      <vt:lpstr>Psychoneuroimmunology (PNI)</vt:lpstr>
      <vt:lpstr>Psychoneuroimmunology (PNI)</vt:lpstr>
      <vt:lpstr>Health </vt:lpstr>
      <vt:lpstr>  Disease: Any deviation from or interruption of the normal structure or function of any body part, organ, or system that is manifested by a characteristic set of symptoms and signs and whose etiology, pathology, and prognosis may be known or unknown.  Health: Health is a state of complete physical, mental and social well-being and not merely the absence of disease or infirmity. (1948 WHO) An expansion of the WHO definition may be necessary to include a spiritual dimension of health if social scientists can agree that spirituality is part of health and not merely an influence.   James S Larson. The World Health Organization's definition of health: Social versus spiritual health . 1996 Social Indicators Research. Volume 38, Number 2. 181-192,  </vt:lpstr>
      <vt:lpstr>Burn Out Syndrome: 1970</vt:lpstr>
      <vt:lpstr>Burn Out Syndrome</vt:lpstr>
      <vt:lpstr>Burn Out Syndrome</vt:lpstr>
      <vt:lpstr>Monday, October 11, 2010 NY Times</vt:lpstr>
      <vt:lpstr>Medical Council Examination</vt:lpstr>
      <vt:lpstr>Two Consciousness</vt:lpstr>
      <vt:lpstr>Dr. Masaru Emoto's The True Power of Water: hypothesis: "Water shows different shapes of ice crystals depending on the information it has received."</vt:lpstr>
      <vt:lpstr>Dr. Masaru Emoto's The True Power of Water: hypothesis: "Water shows different shapes of ice crystals depending on the information it has received."</vt:lpstr>
      <vt:lpstr>Slide 44</vt:lpstr>
      <vt:lpstr>Consciousness</vt:lpstr>
      <vt:lpstr>Atma: Point of light that destroys darkness</vt:lpstr>
      <vt:lpstr>The Amazing Gland</vt:lpstr>
      <vt:lpstr>Endorphins</vt:lpstr>
      <vt:lpstr>Endorphins</vt:lpstr>
      <vt:lpstr>Endorphins</vt:lpstr>
      <vt:lpstr>Slide 51</vt:lpstr>
      <vt:lpstr>Slide 52</vt:lpstr>
      <vt:lpstr>The Bliss in meditation</vt:lpstr>
      <vt:lpstr>The colour of universe</vt:lpstr>
      <vt:lpstr>Every birth can survive for 90 years</vt:lpstr>
      <vt:lpstr>We can survive</vt:lpstr>
      <vt:lpstr>Swiss Age</vt:lpstr>
      <vt:lpstr>Slide 58</vt:lpstr>
      <vt:lpstr>Thoughts</vt:lpstr>
      <vt:lpstr>The Yoga that gives us bliss</vt:lpstr>
      <vt:lpstr>The Effect of Raj Yoga</vt:lpstr>
      <vt:lpstr>What you want? Bliss or Misery; Atma conscious or Body conscious.</vt:lpstr>
      <vt:lpstr>Slide 63</vt:lpstr>
      <vt:lpstr>Slide 64</vt:lpstr>
      <vt:lpstr>Slide 65</vt:lpstr>
      <vt:lpstr>Slide 66</vt:lpstr>
      <vt:lpstr>The Brahma Kumari Way</vt:lpstr>
      <vt:lpstr>Paramatma</vt:lpstr>
      <vt:lpstr> Part of Paramatma</vt:lpstr>
      <vt:lpstr>I =Atma= Sat-Chit-Ananda</vt:lpstr>
      <vt:lpstr>Karmendeya badhika raste ma falesu kadachana</vt:lpstr>
      <vt:lpstr>Physical= Body   Mental = Mind</vt:lpstr>
      <vt:lpstr>Slide 73</vt:lpstr>
      <vt:lpstr>Slide 74</vt:lpstr>
      <vt:lpstr>Physical and Mental</vt:lpstr>
      <vt:lpstr>Brain: Metaphysical part</vt:lpstr>
      <vt:lpstr>Mind</vt:lpstr>
      <vt:lpstr>Brain</vt:lpstr>
      <vt:lpstr>Thoughts: Process for emotions, desires, and sensations </vt:lpstr>
      <vt:lpstr>  Sansakars</vt:lpstr>
      <vt:lpstr>Sanskars</vt:lpstr>
      <vt:lpstr>Slide 82</vt:lpstr>
      <vt:lpstr>The physical brain for body</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Masaru Emoto's The True Power of Water: hypothesis: "Water shows different shapes of ice crystals depending on the information it has received."</dc:title>
  <dc:creator>Pushpa Raj Sharma</dc:creator>
  <cp:lastModifiedBy>Pushpa Raj Sharma</cp:lastModifiedBy>
  <cp:revision>116</cp:revision>
  <dcterms:created xsi:type="dcterms:W3CDTF">2010-09-20T05:15:31Z</dcterms:created>
  <dcterms:modified xsi:type="dcterms:W3CDTF">2010-10-11T05:53:01Z</dcterms:modified>
</cp:coreProperties>
</file>