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309"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24A76-359F-47BC-9749-98DC16E98D8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16539560-08F8-490D-81BB-B24E612B557A}">
      <dgm:prSet phldrT="[Text]" custT="1"/>
      <dgm:spPr/>
      <dgm:t>
        <a:bodyPr/>
        <a:lstStyle/>
        <a:p>
          <a:r>
            <a:rPr lang="en-US" sz="1200" dirty="0" smtClean="0"/>
            <a:t>Cosmos (Metaphysical</a:t>
          </a:r>
          <a:endParaRPr lang="en-US" sz="1200" dirty="0"/>
        </a:p>
      </dgm:t>
    </dgm:pt>
    <dgm:pt modelId="{F1F8C7A5-BDFD-4D3B-932E-4F7C1F4260B7}" type="parTrans" cxnId="{FF0825BF-D674-4137-A303-EBEDDEED5EB5}">
      <dgm:prSet/>
      <dgm:spPr/>
      <dgm:t>
        <a:bodyPr/>
        <a:lstStyle/>
        <a:p>
          <a:endParaRPr lang="en-US"/>
        </a:p>
      </dgm:t>
    </dgm:pt>
    <dgm:pt modelId="{BC2DAA79-D0D7-4729-A28F-F47CFD4F339A}" type="sibTrans" cxnId="{FF0825BF-D674-4137-A303-EBEDDEED5EB5}">
      <dgm:prSet/>
      <dgm:spPr/>
      <dgm:t>
        <a:bodyPr/>
        <a:lstStyle/>
        <a:p>
          <a:endParaRPr lang="en-US"/>
        </a:p>
      </dgm:t>
    </dgm:pt>
    <dgm:pt modelId="{F432FAFC-F5BB-46AF-A46D-CF0C6A125879}">
      <dgm:prSet phldrT="[Text]" custT="1"/>
      <dgm:spPr/>
      <dgm:t>
        <a:bodyPr/>
        <a:lstStyle/>
        <a:p>
          <a:r>
            <a:rPr lang="en-US" sz="1200" dirty="0" smtClean="0"/>
            <a:t>Universe (Physical)</a:t>
          </a:r>
          <a:endParaRPr lang="en-US" sz="1200" dirty="0"/>
        </a:p>
      </dgm:t>
    </dgm:pt>
    <dgm:pt modelId="{B9364D91-8963-4015-BB2E-A9B10359283F}" type="parTrans" cxnId="{DDC8D17E-E80A-4192-9CA3-B3ED6C13C8BA}">
      <dgm:prSet/>
      <dgm:spPr/>
      <dgm:t>
        <a:bodyPr/>
        <a:lstStyle/>
        <a:p>
          <a:endParaRPr lang="en-US"/>
        </a:p>
      </dgm:t>
    </dgm:pt>
    <dgm:pt modelId="{5A6E24D7-60A6-4567-AE6D-1F75EFF8E846}" type="sibTrans" cxnId="{DDC8D17E-E80A-4192-9CA3-B3ED6C13C8BA}">
      <dgm:prSet/>
      <dgm:spPr/>
      <dgm:t>
        <a:bodyPr/>
        <a:lstStyle/>
        <a:p>
          <a:endParaRPr lang="en-US"/>
        </a:p>
      </dgm:t>
    </dgm:pt>
    <dgm:pt modelId="{4BEBBB6A-9482-4C08-B015-A98708525AD5}">
      <dgm:prSet phldrT="[Text]" custT="1"/>
      <dgm:spPr/>
      <dgm:t>
        <a:bodyPr/>
        <a:lstStyle/>
        <a:p>
          <a:r>
            <a:rPr lang="en-US" sz="1200" dirty="0" smtClean="0"/>
            <a:t>Earth (Physical)</a:t>
          </a:r>
          <a:endParaRPr lang="en-US" sz="1200" dirty="0"/>
        </a:p>
      </dgm:t>
    </dgm:pt>
    <dgm:pt modelId="{1A3DD00A-20F9-47CF-966A-4DE061A42DA4}" type="parTrans" cxnId="{A5BC2B5C-D797-43B7-BF6F-341D26DA4095}">
      <dgm:prSet/>
      <dgm:spPr/>
      <dgm:t>
        <a:bodyPr/>
        <a:lstStyle/>
        <a:p>
          <a:endParaRPr lang="en-US"/>
        </a:p>
      </dgm:t>
    </dgm:pt>
    <dgm:pt modelId="{2C1C1C89-18D6-45AF-BD14-5736D5B0F0B7}" type="sibTrans" cxnId="{A5BC2B5C-D797-43B7-BF6F-341D26DA4095}">
      <dgm:prSet/>
      <dgm:spPr/>
      <dgm:t>
        <a:bodyPr/>
        <a:lstStyle/>
        <a:p>
          <a:endParaRPr lang="en-US"/>
        </a:p>
      </dgm:t>
    </dgm:pt>
    <dgm:pt modelId="{1D2D0B71-B5F9-4369-A466-2F6DF1BAA005}">
      <dgm:prSet phldrT="[Text]" custT="1"/>
      <dgm:spPr/>
      <dgm:t>
        <a:bodyPr/>
        <a:lstStyle/>
        <a:p>
          <a:r>
            <a:rPr lang="en-US" sz="1200" dirty="0" smtClean="0"/>
            <a:t>Life (Physical)</a:t>
          </a:r>
          <a:endParaRPr lang="en-US" sz="1200" dirty="0"/>
        </a:p>
      </dgm:t>
    </dgm:pt>
    <dgm:pt modelId="{411C8DEC-C283-4FE0-8A8E-AFCBB70D8334}" type="parTrans" cxnId="{F806F26F-5676-4574-9CC5-8707F6B7470E}">
      <dgm:prSet/>
      <dgm:spPr/>
      <dgm:t>
        <a:bodyPr/>
        <a:lstStyle/>
        <a:p>
          <a:endParaRPr lang="en-US"/>
        </a:p>
      </dgm:t>
    </dgm:pt>
    <dgm:pt modelId="{C0A88F73-D45B-4DA0-82FC-8DE2CF239119}" type="sibTrans" cxnId="{F806F26F-5676-4574-9CC5-8707F6B7470E}">
      <dgm:prSet/>
      <dgm:spPr/>
      <dgm:t>
        <a:bodyPr/>
        <a:lstStyle/>
        <a:p>
          <a:endParaRPr lang="en-US"/>
        </a:p>
      </dgm:t>
    </dgm:pt>
    <dgm:pt modelId="{C979B2CB-E4F6-4EF5-A0E2-EC30D99994E8}">
      <dgm:prSet phldrT="[Text]" custT="1"/>
      <dgm:spPr/>
      <dgm:t>
        <a:bodyPr/>
        <a:lstStyle/>
        <a:p>
          <a:r>
            <a:rPr lang="en-US" sz="1400" dirty="0" smtClean="0"/>
            <a:t>Human Cells</a:t>
          </a:r>
          <a:endParaRPr lang="en-US" sz="1400" dirty="0"/>
        </a:p>
      </dgm:t>
    </dgm:pt>
    <dgm:pt modelId="{CCF8AB9B-26AB-484A-B7C3-8D54C0F40992}" type="parTrans" cxnId="{2F8DBC4B-1A34-4059-B63F-6CFD64EF4B81}">
      <dgm:prSet/>
      <dgm:spPr/>
      <dgm:t>
        <a:bodyPr/>
        <a:lstStyle/>
        <a:p>
          <a:endParaRPr lang="en-US"/>
        </a:p>
      </dgm:t>
    </dgm:pt>
    <dgm:pt modelId="{177D4BAE-DF57-4ED0-AA0D-B33C48C4E61F}" type="sibTrans" cxnId="{2F8DBC4B-1A34-4059-B63F-6CFD64EF4B81}">
      <dgm:prSet/>
      <dgm:spPr/>
      <dgm:t>
        <a:bodyPr/>
        <a:lstStyle/>
        <a:p>
          <a:endParaRPr lang="en-US"/>
        </a:p>
      </dgm:t>
    </dgm:pt>
    <dgm:pt modelId="{A0541242-21D8-41E1-B44B-DF32BAE2B572}">
      <dgm:prSet phldrT="[Text]" custT="1"/>
      <dgm:spPr/>
      <dgm:t>
        <a:bodyPr/>
        <a:lstStyle/>
        <a:p>
          <a:r>
            <a:rPr lang="en-US" sz="1200" dirty="0" smtClean="0"/>
            <a:t>Body Development</a:t>
          </a:r>
          <a:endParaRPr lang="en-US" sz="1200" dirty="0"/>
        </a:p>
      </dgm:t>
    </dgm:pt>
    <dgm:pt modelId="{CF6526E6-A1A9-4EB6-8299-976F3B27468B}" type="parTrans" cxnId="{1757B7A5-6BDF-4778-AD61-89200013A962}">
      <dgm:prSet/>
      <dgm:spPr/>
      <dgm:t>
        <a:bodyPr/>
        <a:lstStyle/>
        <a:p>
          <a:endParaRPr lang="en-US"/>
        </a:p>
      </dgm:t>
    </dgm:pt>
    <dgm:pt modelId="{3BBD8E71-0E5D-4164-A292-3E2FBC7CFD54}" type="sibTrans" cxnId="{1757B7A5-6BDF-4778-AD61-89200013A962}">
      <dgm:prSet/>
      <dgm:spPr/>
      <dgm:t>
        <a:bodyPr/>
        <a:lstStyle/>
        <a:p>
          <a:endParaRPr lang="en-US"/>
        </a:p>
      </dgm:t>
    </dgm:pt>
    <dgm:pt modelId="{AE0291DB-A225-4072-B40A-6A2CFDD12E3A}">
      <dgm:prSet phldrT="[Text]" custT="1"/>
      <dgm:spPr/>
      <dgm:t>
        <a:bodyPr/>
        <a:lstStyle/>
        <a:p>
          <a:r>
            <a:rPr lang="en-US" sz="1400" dirty="0" smtClean="0"/>
            <a:t>Reacts with Earth</a:t>
          </a:r>
          <a:endParaRPr lang="en-US" sz="1400" dirty="0"/>
        </a:p>
      </dgm:t>
    </dgm:pt>
    <dgm:pt modelId="{259F94E3-701F-4EB1-BFB9-522FD6610DF4}" type="parTrans" cxnId="{B9A14578-6AE0-4763-91EF-A6D9F8689D69}">
      <dgm:prSet/>
      <dgm:spPr/>
      <dgm:t>
        <a:bodyPr/>
        <a:lstStyle/>
        <a:p>
          <a:endParaRPr lang="en-US"/>
        </a:p>
      </dgm:t>
    </dgm:pt>
    <dgm:pt modelId="{73B43A52-C23E-4CEF-A116-84B4229A4390}" type="sibTrans" cxnId="{B9A14578-6AE0-4763-91EF-A6D9F8689D69}">
      <dgm:prSet/>
      <dgm:spPr/>
      <dgm:t>
        <a:bodyPr/>
        <a:lstStyle/>
        <a:p>
          <a:endParaRPr lang="en-US"/>
        </a:p>
      </dgm:t>
    </dgm:pt>
    <dgm:pt modelId="{CE62341D-A34B-4FC0-AF72-462E648C7E8E}">
      <dgm:prSet phldrT="[Text]" custT="1"/>
      <dgm:spPr/>
      <dgm:t>
        <a:bodyPr/>
        <a:lstStyle/>
        <a:p>
          <a:r>
            <a:rPr lang="en-US" sz="1050" dirty="0" smtClean="0"/>
            <a:t>Survival reflexes,  growth of desire, anger, fear, ego</a:t>
          </a:r>
          <a:endParaRPr lang="en-US" sz="1050" dirty="0"/>
        </a:p>
      </dgm:t>
    </dgm:pt>
    <dgm:pt modelId="{E450275F-2AF7-4675-BBF1-E4BA5F43DA20}" type="parTrans" cxnId="{04F677D2-5716-4628-A68A-8141C1064F25}">
      <dgm:prSet/>
      <dgm:spPr/>
      <dgm:t>
        <a:bodyPr/>
        <a:lstStyle/>
        <a:p>
          <a:endParaRPr lang="en-US"/>
        </a:p>
      </dgm:t>
    </dgm:pt>
    <dgm:pt modelId="{5DDEAFC9-930F-4BC3-A7B0-23640434B013}" type="sibTrans" cxnId="{04F677D2-5716-4628-A68A-8141C1064F25}">
      <dgm:prSet/>
      <dgm:spPr/>
      <dgm:t>
        <a:bodyPr/>
        <a:lstStyle/>
        <a:p>
          <a:endParaRPr lang="en-US"/>
        </a:p>
      </dgm:t>
    </dgm:pt>
    <dgm:pt modelId="{9826F6DF-4608-4E4A-A535-1EFE04613750}">
      <dgm:prSet phldrT="[Text]" custT="1"/>
      <dgm:spPr/>
      <dgm:t>
        <a:bodyPr/>
        <a:lstStyle/>
        <a:p>
          <a:r>
            <a:rPr lang="en-US" sz="1200" dirty="0" smtClean="0"/>
            <a:t>Body consciousness</a:t>
          </a:r>
          <a:endParaRPr lang="en-US" sz="1200" dirty="0"/>
        </a:p>
      </dgm:t>
    </dgm:pt>
    <dgm:pt modelId="{5254F0E9-3E8D-4ED9-8F2F-EC6993E2AB43}" type="parTrans" cxnId="{C19B977D-747E-4896-B996-60B938310F0B}">
      <dgm:prSet/>
      <dgm:spPr/>
      <dgm:t>
        <a:bodyPr/>
        <a:lstStyle/>
        <a:p>
          <a:endParaRPr lang="en-US"/>
        </a:p>
      </dgm:t>
    </dgm:pt>
    <dgm:pt modelId="{758F116A-3890-4C92-86CF-76FD7833C4A2}" type="sibTrans" cxnId="{C19B977D-747E-4896-B996-60B938310F0B}">
      <dgm:prSet/>
      <dgm:spPr/>
      <dgm:t>
        <a:bodyPr/>
        <a:lstStyle/>
        <a:p>
          <a:endParaRPr lang="en-US"/>
        </a:p>
      </dgm:t>
    </dgm:pt>
    <dgm:pt modelId="{329F9AD5-5752-47F2-B99C-0FB4AC8DC666}" type="pres">
      <dgm:prSet presAssocID="{DED24A76-359F-47BC-9749-98DC16E98D86}" presName="diagram" presStyleCnt="0">
        <dgm:presLayoutVars>
          <dgm:dir/>
          <dgm:resizeHandles/>
        </dgm:presLayoutVars>
      </dgm:prSet>
      <dgm:spPr/>
      <dgm:t>
        <a:bodyPr/>
        <a:lstStyle/>
        <a:p>
          <a:endParaRPr lang="en-US"/>
        </a:p>
      </dgm:t>
    </dgm:pt>
    <dgm:pt modelId="{CAF03509-2D30-4D48-B3C5-6A80483EC164}" type="pres">
      <dgm:prSet presAssocID="{16539560-08F8-490D-81BB-B24E612B557A}" presName="firstNode" presStyleLbl="node1" presStyleIdx="0" presStyleCnt="9">
        <dgm:presLayoutVars>
          <dgm:bulletEnabled val="1"/>
        </dgm:presLayoutVars>
      </dgm:prSet>
      <dgm:spPr/>
      <dgm:t>
        <a:bodyPr/>
        <a:lstStyle/>
        <a:p>
          <a:endParaRPr lang="en-US"/>
        </a:p>
      </dgm:t>
    </dgm:pt>
    <dgm:pt modelId="{7BA34980-A658-4734-8F53-1D55D4725934}" type="pres">
      <dgm:prSet presAssocID="{BC2DAA79-D0D7-4729-A28F-F47CFD4F339A}" presName="sibTrans" presStyleLbl="sibTrans2D1" presStyleIdx="0" presStyleCnt="8"/>
      <dgm:spPr/>
      <dgm:t>
        <a:bodyPr/>
        <a:lstStyle/>
        <a:p>
          <a:endParaRPr lang="en-US"/>
        </a:p>
      </dgm:t>
    </dgm:pt>
    <dgm:pt modelId="{684796F9-B4FA-4ACE-94BC-EF44D5DD1CD7}" type="pres">
      <dgm:prSet presAssocID="{F432FAFC-F5BB-46AF-A46D-CF0C6A125879}" presName="middleNode" presStyleCnt="0"/>
      <dgm:spPr/>
    </dgm:pt>
    <dgm:pt modelId="{B89DC062-E233-463E-AACF-2EBA68C80F8C}" type="pres">
      <dgm:prSet presAssocID="{F432FAFC-F5BB-46AF-A46D-CF0C6A125879}" presName="padding" presStyleLbl="node1" presStyleIdx="0" presStyleCnt="9"/>
      <dgm:spPr/>
    </dgm:pt>
    <dgm:pt modelId="{35B4BD08-AE0D-4834-891C-44D4C5DF9350}" type="pres">
      <dgm:prSet presAssocID="{F432FAFC-F5BB-46AF-A46D-CF0C6A125879}" presName="shape" presStyleLbl="node1" presStyleIdx="1" presStyleCnt="9">
        <dgm:presLayoutVars>
          <dgm:bulletEnabled val="1"/>
        </dgm:presLayoutVars>
      </dgm:prSet>
      <dgm:spPr/>
      <dgm:t>
        <a:bodyPr/>
        <a:lstStyle/>
        <a:p>
          <a:endParaRPr lang="en-US"/>
        </a:p>
      </dgm:t>
    </dgm:pt>
    <dgm:pt modelId="{0EDBF7EF-4205-4D94-B883-4C05BEA7932D}" type="pres">
      <dgm:prSet presAssocID="{5A6E24D7-60A6-4567-AE6D-1F75EFF8E846}" presName="sibTrans" presStyleLbl="sibTrans2D1" presStyleIdx="1" presStyleCnt="8"/>
      <dgm:spPr/>
      <dgm:t>
        <a:bodyPr/>
        <a:lstStyle/>
        <a:p>
          <a:endParaRPr lang="en-US"/>
        </a:p>
      </dgm:t>
    </dgm:pt>
    <dgm:pt modelId="{9ED9C022-F0ED-49C6-9864-BBEC982AA5FF}" type="pres">
      <dgm:prSet presAssocID="{4BEBBB6A-9482-4C08-B015-A98708525AD5}" presName="middleNode" presStyleCnt="0"/>
      <dgm:spPr/>
    </dgm:pt>
    <dgm:pt modelId="{E3D31E6F-81B6-48F9-8F50-00C4182E6524}" type="pres">
      <dgm:prSet presAssocID="{4BEBBB6A-9482-4C08-B015-A98708525AD5}" presName="padding" presStyleLbl="node1" presStyleIdx="1" presStyleCnt="9"/>
      <dgm:spPr/>
    </dgm:pt>
    <dgm:pt modelId="{4CD4C586-0B41-4393-8C16-173C3ECB87CC}" type="pres">
      <dgm:prSet presAssocID="{4BEBBB6A-9482-4C08-B015-A98708525AD5}" presName="shape" presStyleLbl="node1" presStyleIdx="2" presStyleCnt="9">
        <dgm:presLayoutVars>
          <dgm:bulletEnabled val="1"/>
        </dgm:presLayoutVars>
      </dgm:prSet>
      <dgm:spPr/>
      <dgm:t>
        <a:bodyPr/>
        <a:lstStyle/>
        <a:p>
          <a:endParaRPr lang="en-US"/>
        </a:p>
      </dgm:t>
    </dgm:pt>
    <dgm:pt modelId="{463CE318-6FE7-4CC7-B7F5-1EF7A1EAD70E}" type="pres">
      <dgm:prSet presAssocID="{2C1C1C89-18D6-45AF-BD14-5736D5B0F0B7}" presName="sibTrans" presStyleLbl="sibTrans2D1" presStyleIdx="2" presStyleCnt="8"/>
      <dgm:spPr/>
      <dgm:t>
        <a:bodyPr/>
        <a:lstStyle/>
        <a:p>
          <a:endParaRPr lang="en-US"/>
        </a:p>
      </dgm:t>
    </dgm:pt>
    <dgm:pt modelId="{263330E4-9345-4CF7-9AC8-244A05A81F50}" type="pres">
      <dgm:prSet presAssocID="{1D2D0B71-B5F9-4369-A466-2F6DF1BAA005}" presName="middleNode" presStyleCnt="0"/>
      <dgm:spPr/>
    </dgm:pt>
    <dgm:pt modelId="{7B9E177D-1ED9-4674-AE7E-6D9541EE242E}" type="pres">
      <dgm:prSet presAssocID="{1D2D0B71-B5F9-4369-A466-2F6DF1BAA005}" presName="padding" presStyleLbl="node1" presStyleIdx="2" presStyleCnt="9"/>
      <dgm:spPr/>
    </dgm:pt>
    <dgm:pt modelId="{05A2A26C-FE05-4C62-98D9-B4B29D9CB0C9}" type="pres">
      <dgm:prSet presAssocID="{1D2D0B71-B5F9-4369-A466-2F6DF1BAA005}" presName="shape" presStyleLbl="node1" presStyleIdx="3" presStyleCnt="9">
        <dgm:presLayoutVars>
          <dgm:bulletEnabled val="1"/>
        </dgm:presLayoutVars>
      </dgm:prSet>
      <dgm:spPr/>
      <dgm:t>
        <a:bodyPr/>
        <a:lstStyle/>
        <a:p>
          <a:endParaRPr lang="en-US"/>
        </a:p>
      </dgm:t>
    </dgm:pt>
    <dgm:pt modelId="{909F05EB-B022-4684-AE22-698405BBE36A}" type="pres">
      <dgm:prSet presAssocID="{C0A88F73-D45B-4DA0-82FC-8DE2CF239119}" presName="sibTrans" presStyleLbl="sibTrans2D1" presStyleIdx="3" presStyleCnt="8"/>
      <dgm:spPr/>
      <dgm:t>
        <a:bodyPr/>
        <a:lstStyle/>
        <a:p>
          <a:endParaRPr lang="en-US"/>
        </a:p>
      </dgm:t>
    </dgm:pt>
    <dgm:pt modelId="{5E4A7190-B15A-4432-88F7-4D1CADB7D4E0}" type="pres">
      <dgm:prSet presAssocID="{C979B2CB-E4F6-4EF5-A0E2-EC30D99994E8}" presName="middleNode" presStyleCnt="0"/>
      <dgm:spPr/>
    </dgm:pt>
    <dgm:pt modelId="{044DC138-510F-45FC-A42B-8822179E11A4}" type="pres">
      <dgm:prSet presAssocID="{C979B2CB-E4F6-4EF5-A0E2-EC30D99994E8}" presName="padding" presStyleLbl="node1" presStyleIdx="3" presStyleCnt="9"/>
      <dgm:spPr/>
    </dgm:pt>
    <dgm:pt modelId="{2A4EE634-D1A7-4E00-A2C9-C1DB6DBCA8F0}" type="pres">
      <dgm:prSet presAssocID="{C979B2CB-E4F6-4EF5-A0E2-EC30D99994E8}" presName="shape" presStyleLbl="node1" presStyleIdx="4" presStyleCnt="9">
        <dgm:presLayoutVars>
          <dgm:bulletEnabled val="1"/>
        </dgm:presLayoutVars>
      </dgm:prSet>
      <dgm:spPr/>
      <dgm:t>
        <a:bodyPr/>
        <a:lstStyle/>
        <a:p>
          <a:endParaRPr lang="en-US"/>
        </a:p>
      </dgm:t>
    </dgm:pt>
    <dgm:pt modelId="{48CF2899-EEEA-45E9-AE82-6C54CCC21CA2}" type="pres">
      <dgm:prSet presAssocID="{177D4BAE-DF57-4ED0-AA0D-B33C48C4E61F}" presName="sibTrans" presStyleLbl="sibTrans2D1" presStyleIdx="4" presStyleCnt="8"/>
      <dgm:spPr/>
      <dgm:t>
        <a:bodyPr/>
        <a:lstStyle/>
        <a:p>
          <a:endParaRPr lang="en-US"/>
        </a:p>
      </dgm:t>
    </dgm:pt>
    <dgm:pt modelId="{B1A10CCC-2B92-4AC8-93A3-DF6FF1B969C4}" type="pres">
      <dgm:prSet presAssocID="{A0541242-21D8-41E1-B44B-DF32BAE2B572}" presName="middleNode" presStyleCnt="0"/>
      <dgm:spPr/>
    </dgm:pt>
    <dgm:pt modelId="{C82947BB-F811-41A7-B87B-994DBBBAEB96}" type="pres">
      <dgm:prSet presAssocID="{A0541242-21D8-41E1-B44B-DF32BAE2B572}" presName="padding" presStyleLbl="node1" presStyleIdx="4" presStyleCnt="9"/>
      <dgm:spPr/>
    </dgm:pt>
    <dgm:pt modelId="{074C4404-8771-4F0C-949E-0BD352E79821}" type="pres">
      <dgm:prSet presAssocID="{A0541242-21D8-41E1-B44B-DF32BAE2B572}" presName="shape" presStyleLbl="node1" presStyleIdx="5" presStyleCnt="9">
        <dgm:presLayoutVars>
          <dgm:bulletEnabled val="1"/>
        </dgm:presLayoutVars>
      </dgm:prSet>
      <dgm:spPr/>
      <dgm:t>
        <a:bodyPr/>
        <a:lstStyle/>
        <a:p>
          <a:endParaRPr lang="en-US"/>
        </a:p>
      </dgm:t>
    </dgm:pt>
    <dgm:pt modelId="{72EB671B-E83D-4FB8-B903-F1CB976DFE25}" type="pres">
      <dgm:prSet presAssocID="{3BBD8E71-0E5D-4164-A292-3E2FBC7CFD54}" presName="sibTrans" presStyleLbl="sibTrans2D1" presStyleIdx="5" presStyleCnt="8"/>
      <dgm:spPr/>
      <dgm:t>
        <a:bodyPr/>
        <a:lstStyle/>
        <a:p>
          <a:endParaRPr lang="en-US"/>
        </a:p>
      </dgm:t>
    </dgm:pt>
    <dgm:pt modelId="{CC288684-8CD4-4099-AD07-502FF4336A29}" type="pres">
      <dgm:prSet presAssocID="{AE0291DB-A225-4072-B40A-6A2CFDD12E3A}" presName="middleNode" presStyleCnt="0"/>
      <dgm:spPr/>
    </dgm:pt>
    <dgm:pt modelId="{4D6EC2BD-8D24-4FB3-99DB-C4320EF168D9}" type="pres">
      <dgm:prSet presAssocID="{AE0291DB-A225-4072-B40A-6A2CFDD12E3A}" presName="padding" presStyleLbl="node1" presStyleIdx="5" presStyleCnt="9"/>
      <dgm:spPr/>
    </dgm:pt>
    <dgm:pt modelId="{7F880052-5EF7-4637-B6D3-90DD0DB7F28F}" type="pres">
      <dgm:prSet presAssocID="{AE0291DB-A225-4072-B40A-6A2CFDD12E3A}" presName="shape" presStyleLbl="node1" presStyleIdx="6" presStyleCnt="9">
        <dgm:presLayoutVars>
          <dgm:bulletEnabled val="1"/>
        </dgm:presLayoutVars>
      </dgm:prSet>
      <dgm:spPr/>
      <dgm:t>
        <a:bodyPr/>
        <a:lstStyle/>
        <a:p>
          <a:endParaRPr lang="en-US"/>
        </a:p>
      </dgm:t>
    </dgm:pt>
    <dgm:pt modelId="{38417AA3-F891-4580-9FBD-55547F30DAFD}" type="pres">
      <dgm:prSet presAssocID="{73B43A52-C23E-4CEF-A116-84B4229A4390}" presName="sibTrans" presStyleLbl="sibTrans2D1" presStyleIdx="6" presStyleCnt="8"/>
      <dgm:spPr/>
      <dgm:t>
        <a:bodyPr/>
        <a:lstStyle/>
        <a:p>
          <a:endParaRPr lang="en-US"/>
        </a:p>
      </dgm:t>
    </dgm:pt>
    <dgm:pt modelId="{70B3845A-EA3D-4D21-B9C0-64C110B5A027}" type="pres">
      <dgm:prSet presAssocID="{CE62341D-A34B-4FC0-AF72-462E648C7E8E}" presName="middleNode" presStyleCnt="0"/>
      <dgm:spPr/>
    </dgm:pt>
    <dgm:pt modelId="{63694DE3-0F7C-4237-8100-44797083410E}" type="pres">
      <dgm:prSet presAssocID="{CE62341D-A34B-4FC0-AF72-462E648C7E8E}" presName="padding" presStyleLbl="node1" presStyleIdx="6" presStyleCnt="9"/>
      <dgm:spPr/>
    </dgm:pt>
    <dgm:pt modelId="{F6A9ED60-CA51-4FD2-9044-66F922B9B605}" type="pres">
      <dgm:prSet presAssocID="{CE62341D-A34B-4FC0-AF72-462E648C7E8E}" presName="shape" presStyleLbl="node1" presStyleIdx="7" presStyleCnt="9">
        <dgm:presLayoutVars>
          <dgm:bulletEnabled val="1"/>
        </dgm:presLayoutVars>
      </dgm:prSet>
      <dgm:spPr/>
      <dgm:t>
        <a:bodyPr/>
        <a:lstStyle/>
        <a:p>
          <a:endParaRPr lang="en-US"/>
        </a:p>
      </dgm:t>
    </dgm:pt>
    <dgm:pt modelId="{275B6280-F9FC-4D9C-BD49-6C0FD71A0674}" type="pres">
      <dgm:prSet presAssocID="{5DDEAFC9-930F-4BC3-A7B0-23640434B013}" presName="sibTrans" presStyleLbl="sibTrans2D1" presStyleIdx="7" presStyleCnt="8"/>
      <dgm:spPr/>
      <dgm:t>
        <a:bodyPr/>
        <a:lstStyle/>
        <a:p>
          <a:endParaRPr lang="en-US"/>
        </a:p>
      </dgm:t>
    </dgm:pt>
    <dgm:pt modelId="{5EBCB22B-2BE0-40A6-9A43-9DE7F5DA227E}" type="pres">
      <dgm:prSet presAssocID="{9826F6DF-4608-4E4A-A535-1EFE04613750}" presName="lastNode" presStyleLbl="node1" presStyleIdx="8" presStyleCnt="9">
        <dgm:presLayoutVars>
          <dgm:bulletEnabled val="1"/>
        </dgm:presLayoutVars>
      </dgm:prSet>
      <dgm:spPr/>
      <dgm:t>
        <a:bodyPr/>
        <a:lstStyle/>
        <a:p>
          <a:endParaRPr lang="en-US"/>
        </a:p>
      </dgm:t>
    </dgm:pt>
  </dgm:ptLst>
  <dgm:cxnLst>
    <dgm:cxn modelId="{DDC8D17E-E80A-4192-9CA3-B3ED6C13C8BA}" srcId="{DED24A76-359F-47BC-9749-98DC16E98D86}" destId="{F432FAFC-F5BB-46AF-A46D-CF0C6A125879}" srcOrd="1" destOrd="0" parTransId="{B9364D91-8963-4015-BB2E-A9B10359283F}" sibTransId="{5A6E24D7-60A6-4567-AE6D-1F75EFF8E846}"/>
    <dgm:cxn modelId="{04F677D2-5716-4628-A68A-8141C1064F25}" srcId="{DED24A76-359F-47BC-9749-98DC16E98D86}" destId="{CE62341D-A34B-4FC0-AF72-462E648C7E8E}" srcOrd="7" destOrd="0" parTransId="{E450275F-2AF7-4675-BBF1-E4BA5F43DA20}" sibTransId="{5DDEAFC9-930F-4BC3-A7B0-23640434B013}"/>
    <dgm:cxn modelId="{615CE547-7778-4496-AD64-10C91B37D088}" type="presOf" srcId="{DED24A76-359F-47BC-9749-98DC16E98D86}" destId="{329F9AD5-5752-47F2-B99C-0FB4AC8DC666}" srcOrd="0" destOrd="0" presId="urn:microsoft.com/office/officeart/2005/8/layout/bProcess2"/>
    <dgm:cxn modelId="{A2563B3C-3359-4E8A-B76B-3D8B67C6B832}" type="presOf" srcId="{5DDEAFC9-930F-4BC3-A7B0-23640434B013}" destId="{275B6280-F9FC-4D9C-BD49-6C0FD71A0674}" srcOrd="0" destOrd="0" presId="urn:microsoft.com/office/officeart/2005/8/layout/bProcess2"/>
    <dgm:cxn modelId="{672E3DD0-5021-4441-8AE2-356669C15504}" type="presOf" srcId="{9826F6DF-4608-4E4A-A535-1EFE04613750}" destId="{5EBCB22B-2BE0-40A6-9A43-9DE7F5DA227E}" srcOrd="0" destOrd="0" presId="urn:microsoft.com/office/officeart/2005/8/layout/bProcess2"/>
    <dgm:cxn modelId="{808394E9-2390-4EE6-8973-1F809A8F76BA}" type="presOf" srcId="{AE0291DB-A225-4072-B40A-6A2CFDD12E3A}" destId="{7F880052-5EF7-4637-B6D3-90DD0DB7F28F}" srcOrd="0" destOrd="0" presId="urn:microsoft.com/office/officeart/2005/8/layout/bProcess2"/>
    <dgm:cxn modelId="{6396116B-ADC0-4506-A4A6-6594EDC0CCEC}" type="presOf" srcId="{F432FAFC-F5BB-46AF-A46D-CF0C6A125879}" destId="{35B4BD08-AE0D-4834-891C-44D4C5DF9350}" srcOrd="0" destOrd="0" presId="urn:microsoft.com/office/officeart/2005/8/layout/bProcess2"/>
    <dgm:cxn modelId="{F2692CE8-4362-4D84-B688-20DE7759A87B}" type="presOf" srcId="{16539560-08F8-490D-81BB-B24E612B557A}" destId="{CAF03509-2D30-4D48-B3C5-6A80483EC164}" srcOrd="0" destOrd="0" presId="urn:microsoft.com/office/officeart/2005/8/layout/bProcess2"/>
    <dgm:cxn modelId="{FF0825BF-D674-4137-A303-EBEDDEED5EB5}" srcId="{DED24A76-359F-47BC-9749-98DC16E98D86}" destId="{16539560-08F8-490D-81BB-B24E612B557A}" srcOrd="0" destOrd="0" parTransId="{F1F8C7A5-BDFD-4D3B-932E-4F7C1F4260B7}" sibTransId="{BC2DAA79-D0D7-4729-A28F-F47CFD4F339A}"/>
    <dgm:cxn modelId="{1757B7A5-6BDF-4778-AD61-89200013A962}" srcId="{DED24A76-359F-47BC-9749-98DC16E98D86}" destId="{A0541242-21D8-41E1-B44B-DF32BAE2B572}" srcOrd="5" destOrd="0" parTransId="{CF6526E6-A1A9-4EB6-8299-976F3B27468B}" sibTransId="{3BBD8E71-0E5D-4164-A292-3E2FBC7CFD54}"/>
    <dgm:cxn modelId="{5AE716CB-4F6F-4A3D-8B39-04186F65BDFB}" type="presOf" srcId="{73B43A52-C23E-4CEF-A116-84B4229A4390}" destId="{38417AA3-F891-4580-9FBD-55547F30DAFD}" srcOrd="0" destOrd="0" presId="urn:microsoft.com/office/officeart/2005/8/layout/bProcess2"/>
    <dgm:cxn modelId="{2FC78161-CE6F-49D6-8A2B-194D1E2F6FBC}" type="presOf" srcId="{177D4BAE-DF57-4ED0-AA0D-B33C48C4E61F}" destId="{48CF2899-EEEA-45E9-AE82-6C54CCC21CA2}" srcOrd="0" destOrd="0" presId="urn:microsoft.com/office/officeart/2005/8/layout/bProcess2"/>
    <dgm:cxn modelId="{BA86C446-B539-47B1-B5D4-F376007E2AE5}" type="presOf" srcId="{4BEBBB6A-9482-4C08-B015-A98708525AD5}" destId="{4CD4C586-0B41-4393-8C16-173C3ECB87CC}" srcOrd="0" destOrd="0" presId="urn:microsoft.com/office/officeart/2005/8/layout/bProcess2"/>
    <dgm:cxn modelId="{05D80218-1D58-46B9-92C7-F1494D6A6B7D}" type="presOf" srcId="{C979B2CB-E4F6-4EF5-A0E2-EC30D99994E8}" destId="{2A4EE634-D1A7-4E00-A2C9-C1DB6DBCA8F0}" srcOrd="0" destOrd="0" presId="urn:microsoft.com/office/officeart/2005/8/layout/bProcess2"/>
    <dgm:cxn modelId="{06494A72-2AF0-475A-8FB5-923A3CD97603}" type="presOf" srcId="{1D2D0B71-B5F9-4369-A466-2F6DF1BAA005}" destId="{05A2A26C-FE05-4C62-98D9-B4B29D9CB0C9}" srcOrd="0" destOrd="0" presId="urn:microsoft.com/office/officeart/2005/8/layout/bProcess2"/>
    <dgm:cxn modelId="{F2630FDA-D2A2-49B4-8A8C-C7CAED1F6039}" type="presOf" srcId="{3BBD8E71-0E5D-4164-A292-3E2FBC7CFD54}" destId="{72EB671B-E83D-4FB8-B903-F1CB976DFE25}" srcOrd="0" destOrd="0" presId="urn:microsoft.com/office/officeart/2005/8/layout/bProcess2"/>
    <dgm:cxn modelId="{A5BC2B5C-D797-43B7-BF6F-341D26DA4095}" srcId="{DED24A76-359F-47BC-9749-98DC16E98D86}" destId="{4BEBBB6A-9482-4C08-B015-A98708525AD5}" srcOrd="2" destOrd="0" parTransId="{1A3DD00A-20F9-47CF-966A-4DE061A42DA4}" sibTransId="{2C1C1C89-18D6-45AF-BD14-5736D5B0F0B7}"/>
    <dgm:cxn modelId="{C19B977D-747E-4896-B996-60B938310F0B}" srcId="{DED24A76-359F-47BC-9749-98DC16E98D86}" destId="{9826F6DF-4608-4E4A-A535-1EFE04613750}" srcOrd="8" destOrd="0" parTransId="{5254F0E9-3E8D-4ED9-8F2F-EC6993E2AB43}" sibTransId="{758F116A-3890-4C92-86CF-76FD7833C4A2}"/>
    <dgm:cxn modelId="{B9A14578-6AE0-4763-91EF-A6D9F8689D69}" srcId="{DED24A76-359F-47BC-9749-98DC16E98D86}" destId="{AE0291DB-A225-4072-B40A-6A2CFDD12E3A}" srcOrd="6" destOrd="0" parTransId="{259F94E3-701F-4EB1-BFB9-522FD6610DF4}" sibTransId="{73B43A52-C23E-4CEF-A116-84B4229A4390}"/>
    <dgm:cxn modelId="{F806F26F-5676-4574-9CC5-8707F6B7470E}" srcId="{DED24A76-359F-47BC-9749-98DC16E98D86}" destId="{1D2D0B71-B5F9-4369-A466-2F6DF1BAA005}" srcOrd="3" destOrd="0" parTransId="{411C8DEC-C283-4FE0-8A8E-AFCBB70D8334}" sibTransId="{C0A88F73-D45B-4DA0-82FC-8DE2CF239119}"/>
    <dgm:cxn modelId="{4CA42FE6-D319-4BF7-8880-AD2E09DFACD4}" type="presOf" srcId="{A0541242-21D8-41E1-B44B-DF32BAE2B572}" destId="{074C4404-8771-4F0C-949E-0BD352E79821}" srcOrd="0" destOrd="0" presId="urn:microsoft.com/office/officeart/2005/8/layout/bProcess2"/>
    <dgm:cxn modelId="{4BBD47E5-A0A1-40B5-B935-FEA130358189}" type="presOf" srcId="{C0A88F73-D45B-4DA0-82FC-8DE2CF239119}" destId="{909F05EB-B022-4684-AE22-698405BBE36A}" srcOrd="0" destOrd="0" presId="urn:microsoft.com/office/officeart/2005/8/layout/bProcess2"/>
    <dgm:cxn modelId="{2F8DBC4B-1A34-4059-B63F-6CFD64EF4B81}" srcId="{DED24A76-359F-47BC-9749-98DC16E98D86}" destId="{C979B2CB-E4F6-4EF5-A0E2-EC30D99994E8}" srcOrd="4" destOrd="0" parTransId="{CCF8AB9B-26AB-484A-B7C3-8D54C0F40992}" sibTransId="{177D4BAE-DF57-4ED0-AA0D-B33C48C4E61F}"/>
    <dgm:cxn modelId="{D0A25D9A-064B-4F18-8E3A-7974CC195F93}" type="presOf" srcId="{BC2DAA79-D0D7-4729-A28F-F47CFD4F339A}" destId="{7BA34980-A658-4734-8F53-1D55D4725934}" srcOrd="0" destOrd="0" presId="urn:microsoft.com/office/officeart/2005/8/layout/bProcess2"/>
    <dgm:cxn modelId="{56ABD214-C952-48DE-A6CD-FFC9706BBDF5}" type="presOf" srcId="{2C1C1C89-18D6-45AF-BD14-5736D5B0F0B7}" destId="{463CE318-6FE7-4CC7-B7F5-1EF7A1EAD70E}" srcOrd="0" destOrd="0" presId="urn:microsoft.com/office/officeart/2005/8/layout/bProcess2"/>
    <dgm:cxn modelId="{8A82B07A-07D3-47CC-9995-4E0C983D7DED}" type="presOf" srcId="{5A6E24D7-60A6-4567-AE6D-1F75EFF8E846}" destId="{0EDBF7EF-4205-4D94-B883-4C05BEA7932D}" srcOrd="0" destOrd="0" presId="urn:microsoft.com/office/officeart/2005/8/layout/bProcess2"/>
    <dgm:cxn modelId="{18E60D77-CB67-4BDB-B750-BAE07CF29864}" type="presOf" srcId="{CE62341D-A34B-4FC0-AF72-462E648C7E8E}" destId="{F6A9ED60-CA51-4FD2-9044-66F922B9B605}" srcOrd="0" destOrd="0" presId="urn:microsoft.com/office/officeart/2005/8/layout/bProcess2"/>
    <dgm:cxn modelId="{FFBBE1C8-EA94-46C8-B5BA-304CACD6456F}" type="presParOf" srcId="{329F9AD5-5752-47F2-B99C-0FB4AC8DC666}" destId="{CAF03509-2D30-4D48-B3C5-6A80483EC164}" srcOrd="0" destOrd="0" presId="urn:microsoft.com/office/officeart/2005/8/layout/bProcess2"/>
    <dgm:cxn modelId="{DC3E8198-0A53-4F48-AD21-6C041519EFB7}" type="presParOf" srcId="{329F9AD5-5752-47F2-B99C-0FB4AC8DC666}" destId="{7BA34980-A658-4734-8F53-1D55D4725934}" srcOrd="1" destOrd="0" presId="urn:microsoft.com/office/officeart/2005/8/layout/bProcess2"/>
    <dgm:cxn modelId="{D9C832F9-0E3C-4AA7-8455-C4D40FDAAAA7}" type="presParOf" srcId="{329F9AD5-5752-47F2-B99C-0FB4AC8DC666}" destId="{684796F9-B4FA-4ACE-94BC-EF44D5DD1CD7}" srcOrd="2" destOrd="0" presId="urn:microsoft.com/office/officeart/2005/8/layout/bProcess2"/>
    <dgm:cxn modelId="{B970E31F-A669-4E30-AECA-5C75C295C36E}" type="presParOf" srcId="{684796F9-B4FA-4ACE-94BC-EF44D5DD1CD7}" destId="{B89DC062-E233-463E-AACF-2EBA68C80F8C}" srcOrd="0" destOrd="0" presId="urn:microsoft.com/office/officeart/2005/8/layout/bProcess2"/>
    <dgm:cxn modelId="{C7DD622E-9FBF-47DF-8BB4-6EB628D3C446}" type="presParOf" srcId="{684796F9-B4FA-4ACE-94BC-EF44D5DD1CD7}" destId="{35B4BD08-AE0D-4834-891C-44D4C5DF9350}" srcOrd="1" destOrd="0" presId="urn:microsoft.com/office/officeart/2005/8/layout/bProcess2"/>
    <dgm:cxn modelId="{B83ED907-CCC5-45E7-A45B-D875012D29A6}" type="presParOf" srcId="{329F9AD5-5752-47F2-B99C-0FB4AC8DC666}" destId="{0EDBF7EF-4205-4D94-B883-4C05BEA7932D}" srcOrd="3" destOrd="0" presId="urn:microsoft.com/office/officeart/2005/8/layout/bProcess2"/>
    <dgm:cxn modelId="{C6DFA81C-809A-47F7-A8A6-AF1738395D22}" type="presParOf" srcId="{329F9AD5-5752-47F2-B99C-0FB4AC8DC666}" destId="{9ED9C022-F0ED-49C6-9864-BBEC982AA5FF}" srcOrd="4" destOrd="0" presId="urn:microsoft.com/office/officeart/2005/8/layout/bProcess2"/>
    <dgm:cxn modelId="{3C540FFB-C462-4BA2-BBA7-2935CC13C36C}" type="presParOf" srcId="{9ED9C022-F0ED-49C6-9864-BBEC982AA5FF}" destId="{E3D31E6F-81B6-48F9-8F50-00C4182E6524}" srcOrd="0" destOrd="0" presId="urn:microsoft.com/office/officeart/2005/8/layout/bProcess2"/>
    <dgm:cxn modelId="{BCBB4D09-3B48-42B3-96DF-732397ADE863}" type="presParOf" srcId="{9ED9C022-F0ED-49C6-9864-BBEC982AA5FF}" destId="{4CD4C586-0B41-4393-8C16-173C3ECB87CC}" srcOrd="1" destOrd="0" presId="urn:microsoft.com/office/officeart/2005/8/layout/bProcess2"/>
    <dgm:cxn modelId="{C465102A-EA5F-491F-A1C8-57E1679BB080}" type="presParOf" srcId="{329F9AD5-5752-47F2-B99C-0FB4AC8DC666}" destId="{463CE318-6FE7-4CC7-B7F5-1EF7A1EAD70E}" srcOrd="5" destOrd="0" presId="urn:microsoft.com/office/officeart/2005/8/layout/bProcess2"/>
    <dgm:cxn modelId="{4D850DEE-CB1B-4FC8-8C11-9FB9D4F3EB98}" type="presParOf" srcId="{329F9AD5-5752-47F2-B99C-0FB4AC8DC666}" destId="{263330E4-9345-4CF7-9AC8-244A05A81F50}" srcOrd="6" destOrd="0" presId="urn:microsoft.com/office/officeart/2005/8/layout/bProcess2"/>
    <dgm:cxn modelId="{2F93E0F7-993A-44ED-9243-850DC58EA167}" type="presParOf" srcId="{263330E4-9345-4CF7-9AC8-244A05A81F50}" destId="{7B9E177D-1ED9-4674-AE7E-6D9541EE242E}" srcOrd="0" destOrd="0" presId="urn:microsoft.com/office/officeart/2005/8/layout/bProcess2"/>
    <dgm:cxn modelId="{0ECFF956-3024-4C8B-9DCD-E2B303007EC4}" type="presParOf" srcId="{263330E4-9345-4CF7-9AC8-244A05A81F50}" destId="{05A2A26C-FE05-4C62-98D9-B4B29D9CB0C9}" srcOrd="1" destOrd="0" presId="urn:microsoft.com/office/officeart/2005/8/layout/bProcess2"/>
    <dgm:cxn modelId="{B32A2F89-79F0-4CE9-982D-6B2A4A4171EE}" type="presParOf" srcId="{329F9AD5-5752-47F2-B99C-0FB4AC8DC666}" destId="{909F05EB-B022-4684-AE22-698405BBE36A}" srcOrd="7" destOrd="0" presId="urn:microsoft.com/office/officeart/2005/8/layout/bProcess2"/>
    <dgm:cxn modelId="{A5509C90-AA2B-4FC3-9424-B47ACCB1A686}" type="presParOf" srcId="{329F9AD5-5752-47F2-B99C-0FB4AC8DC666}" destId="{5E4A7190-B15A-4432-88F7-4D1CADB7D4E0}" srcOrd="8" destOrd="0" presId="urn:microsoft.com/office/officeart/2005/8/layout/bProcess2"/>
    <dgm:cxn modelId="{EFE969E3-C324-41EF-85D1-A2AC54F79027}" type="presParOf" srcId="{5E4A7190-B15A-4432-88F7-4D1CADB7D4E0}" destId="{044DC138-510F-45FC-A42B-8822179E11A4}" srcOrd="0" destOrd="0" presId="urn:microsoft.com/office/officeart/2005/8/layout/bProcess2"/>
    <dgm:cxn modelId="{BD2F9F08-B7F7-47D2-9C3E-75ABBEE7E5CE}" type="presParOf" srcId="{5E4A7190-B15A-4432-88F7-4D1CADB7D4E0}" destId="{2A4EE634-D1A7-4E00-A2C9-C1DB6DBCA8F0}" srcOrd="1" destOrd="0" presId="urn:microsoft.com/office/officeart/2005/8/layout/bProcess2"/>
    <dgm:cxn modelId="{4801668F-AF45-49AB-852A-126D266510A3}" type="presParOf" srcId="{329F9AD5-5752-47F2-B99C-0FB4AC8DC666}" destId="{48CF2899-EEEA-45E9-AE82-6C54CCC21CA2}" srcOrd="9" destOrd="0" presId="urn:microsoft.com/office/officeart/2005/8/layout/bProcess2"/>
    <dgm:cxn modelId="{1E459662-B641-4189-804B-7120C22377AB}" type="presParOf" srcId="{329F9AD5-5752-47F2-B99C-0FB4AC8DC666}" destId="{B1A10CCC-2B92-4AC8-93A3-DF6FF1B969C4}" srcOrd="10" destOrd="0" presId="urn:microsoft.com/office/officeart/2005/8/layout/bProcess2"/>
    <dgm:cxn modelId="{186C950D-B3A8-47B7-BF43-D7252ED82953}" type="presParOf" srcId="{B1A10CCC-2B92-4AC8-93A3-DF6FF1B969C4}" destId="{C82947BB-F811-41A7-B87B-994DBBBAEB96}" srcOrd="0" destOrd="0" presId="urn:microsoft.com/office/officeart/2005/8/layout/bProcess2"/>
    <dgm:cxn modelId="{B7FFB503-BC23-4A85-8009-5958F015C94E}" type="presParOf" srcId="{B1A10CCC-2B92-4AC8-93A3-DF6FF1B969C4}" destId="{074C4404-8771-4F0C-949E-0BD352E79821}" srcOrd="1" destOrd="0" presId="urn:microsoft.com/office/officeart/2005/8/layout/bProcess2"/>
    <dgm:cxn modelId="{54F261A3-EA0B-4BCF-AF8B-4B94FFCBC228}" type="presParOf" srcId="{329F9AD5-5752-47F2-B99C-0FB4AC8DC666}" destId="{72EB671B-E83D-4FB8-B903-F1CB976DFE25}" srcOrd="11" destOrd="0" presId="urn:microsoft.com/office/officeart/2005/8/layout/bProcess2"/>
    <dgm:cxn modelId="{6AC6FFE4-DB4B-47D6-A0AD-0B55046EFD3B}" type="presParOf" srcId="{329F9AD5-5752-47F2-B99C-0FB4AC8DC666}" destId="{CC288684-8CD4-4099-AD07-502FF4336A29}" srcOrd="12" destOrd="0" presId="urn:microsoft.com/office/officeart/2005/8/layout/bProcess2"/>
    <dgm:cxn modelId="{56FE43F4-4C83-4376-916C-C0F63F7F6566}" type="presParOf" srcId="{CC288684-8CD4-4099-AD07-502FF4336A29}" destId="{4D6EC2BD-8D24-4FB3-99DB-C4320EF168D9}" srcOrd="0" destOrd="0" presId="urn:microsoft.com/office/officeart/2005/8/layout/bProcess2"/>
    <dgm:cxn modelId="{3F1FF01C-32C2-4C42-8829-0236FD538E80}" type="presParOf" srcId="{CC288684-8CD4-4099-AD07-502FF4336A29}" destId="{7F880052-5EF7-4637-B6D3-90DD0DB7F28F}" srcOrd="1" destOrd="0" presId="urn:microsoft.com/office/officeart/2005/8/layout/bProcess2"/>
    <dgm:cxn modelId="{4C8191A2-679B-4628-9537-EA36F744E92A}" type="presParOf" srcId="{329F9AD5-5752-47F2-B99C-0FB4AC8DC666}" destId="{38417AA3-F891-4580-9FBD-55547F30DAFD}" srcOrd="13" destOrd="0" presId="urn:microsoft.com/office/officeart/2005/8/layout/bProcess2"/>
    <dgm:cxn modelId="{EDA87ADF-8B81-413F-A7E2-47518B77FE73}" type="presParOf" srcId="{329F9AD5-5752-47F2-B99C-0FB4AC8DC666}" destId="{70B3845A-EA3D-4D21-B9C0-64C110B5A027}" srcOrd="14" destOrd="0" presId="urn:microsoft.com/office/officeart/2005/8/layout/bProcess2"/>
    <dgm:cxn modelId="{DF7140F4-8E84-4C6F-83AB-3107ACE55CFC}" type="presParOf" srcId="{70B3845A-EA3D-4D21-B9C0-64C110B5A027}" destId="{63694DE3-0F7C-4237-8100-44797083410E}" srcOrd="0" destOrd="0" presId="urn:microsoft.com/office/officeart/2005/8/layout/bProcess2"/>
    <dgm:cxn modelId="{474BA0B6-8EDB-4638-A534-7C8E5D8874EA}" type="presParOf" srcId="{70B3845A-EA3D-4D21-B9C0-64C110B5A027}" destId="{F6A9ED60-CA51-4FD2-9044-66F922B9B605}" srcOrd="1" destOrd="0" presId="urn:microsoft.com/office/officeart/2005/8/layout/bProcess2"/>
    <dgm:cxn modelId="{E8EBBCCB-3113-4215-B54C-CAA5092BFC2F}" type="presParOf" srcId="{329F9AD5-5752-47F2-B99C-0FB4AC8DC666}" destId="{275B6280-F9FC-4D9C-BD49-6C0FD71A0674}" srcOrd="15" destOrd="0" presId="urn:microsoft.com/office/officeart/2005/8/layout/bProcess2"/>
    <dgm:cxn modelId="{E6E0A676-3E22-49DF-AB8D-0E93717E2EA8}" type="presParOf" srcId="{329F9AD5-5752-47F2-B99C-0FB4AC8DC666}" destId="{5EBCB22B-2BE0-40A6-9A43-9DE7F5DA227E}" srcOrd="16"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DDE3B-7309-4285-9976-4E5FD9F5BD8C}" type="doc">
      <dgm:prSet loTypeId="urn:microsoft.com/office/officeart/2005/8/layout/arrow2" loCatId="process" qsTypeId="urn:microsoft.com/office/officeart/2005/8/quickstyle/simple1" qsCatId="simple" csTypeId="urn:microsoft.com/office/officeart/2005/8/colors/accent1_2" csCatId="accent1" phldr="1"/>
      <dgm:spPr/>
    </dgm:pt>
    <dgm:pt modelId="{2165389D-956C-4189-B5C4-FBBB477B0AA0}" type="pres">
      <dgm:prSet presAssocID="{F8EDDE3B-7309-4285-9976-4E5FD9F5BD8C}" presName="arrowDiagram" presStyleCnt="0">
        <dgm:presLayoutVars>
          <dgm:chMax val="5"/>
          <dgm:dir/>
          <dgm:resizeHandles val="exact"/>
        </dgm:presLayoutVars>
      </dgm:prSet>
      <dgm:spPr/>
    </dgm:pt>
  </dgm:ptLst>
  <dgm:cxnLst>
    <dgm:cxn modelId="{1450A8A8-17B7-40E7-9391-959113C24BA9}" type="presOf" srcId="{F8EDDE3B-7309-4285-9976-4E5FD9F5BD8C}" destId="{2165389D-956C-4189-B5C4-FBBB477B0AA0}" srcOrd="0" destOrd="0" presId="urn:microsoft.com/office/officeart/2005/8/layout/arrow2"/>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F73788-9E2F-4443-9CE9-B0D93DCF006E}" type="doc">
      <dgm:prSet loTypeId="urn:microsoft.com/office/officeart/2005/8/layout/arrow2" loCatId="process" qsTypeId="urn:microsoft.com/office/officeart/2005/8/quickstyle/simple1" qsCatId="simple" csTypeId="urn:microsoft.com/office/officeart/2005/8/colors/accent1_2" csCatId="accent1" phldr="1"/>
      <dgm:spPr/>
    </dgm:pt>
    <dgm:pt modelId="{CF6218FE-9DF2-4058-B714-D28935EDD7E7}">
      <dgm:prSet phldrT="[Text]" phldr="1"/>
      <dgm:spPr/>
      <dgm:t>
        <a:bodyPr/>
        <a:lstStyle/>
        <a:p>
          <a:endParaRPr lang="en-US" dirty="0"/>
        </a:p>
      </dgm:t>
    </dgm:pt>
    <dgm:pt modelId="{20664ADB-1AB0-4B81-BC33-49DD1E052CF9}" type="parTrans" cxnId="{E5F2D438-2735-4FF2-8657-F3BCC26BF444}">
      <dgm:prSet/>
      <dgm:spPr/>
      <dgm:t>
        <a:bodyPr/>
        <a:lstStyle/>
        <a:p>
          <a:endParaRPr lang="en-US"/>
        </a:p>
      </dgm:t>
    </dgm:pt>
    <dgm:pt modelId="{6B0CBAA5-0952-463C-B7EB-1D2141043B0C}" type="sibTrans" cxnId="{E5F2D438-2735-4FF2-8657-F3BCC26BF444}">
      <dgm:prSet/>
      <dgm:spPr/>
      <dgm:t>
        <a:bodyPr/>
        <a:lstStyle/>
        <a:p>
          <a:endParaRPr lang="en-US"/>
        </a:p>
      </dgm:t>
    </dgm:pt>
    <dgm:pt modelId="{8FD49A10-0ABE-48D4-97B5-442C40E49DF2}">
      <dgm:prSet phldrT="[Text]" phldr="1"/>
      <dgm:spPr/>
      <dgm:t>
        <a:bodyPr/>
        <a:lstStyle/>
        <a:p>
          <a:endParaRPr lang="en-US" dirty="0"/>
        </a:p>
      </dgm:t>
    </dgm:pt>
    <dgm:pt modelId="{938DCBB8-2729-450C-BF1B-06AF4AAB9889}" type="parTrans" cxnId="{FB617576-8B74-4070-B112-71957C9E6694}">
      <dgm:prSet/>
      <dgm:spPr/>
      <dgm:t>
        <a:bodyPr/>
        <a:lstStyle/>
        <a:p>
          <a:endParaRPr lang="en-US"/>
        </a:p>
      </dgm:t>
    </dgm:pt>
    <dgm:pt modelId="{93F12C6E-0683-482F-A362-867A46815503}" type="sibTrans" cxnId="{FB617576-8B74-4070-B112-71957C9E6694}">
      <dgm:prSet/>
      <dgm:spPr/>
      <dgm:t>
        <a:bodyPr/>
        <a:lstStyle/>
        <a:p>
          <a:endParaRPr lang="en-US"/>
        </a:p>
      </dgm:t>
    </dgm:pt>
    <dgm:pt modelId="{F14AC02C-A339-4CBB-B3A2-6F168BCB8675}">
      <dgm:prSet phldrT="[Text]" phldr="1"/>
      <dgm:spPr/>
      <dgm:t>
        <a:bodyPr/>
        <a:lstStyle/>
        <a:p>
          <a:endParaRPr lang="en-US" dirty="0"/>
        </a:p>
      </dgm:t>
    </dgm:pt>
    <dgm:pt modelId="{77720409-94C7-40C2-B6CC-E8A1CAD25DD1}" type="parTrans" cxnId="{E34E49F3-95D4-4AA6-8211-D542C2134D34}">
      <dgm:prSet/>
      <dgm:spPr/>
      <dgm:t>
        <a:bodyPr/>
        <a:lstStyle/>
        <a:p>
          <a:endParaRPr lang="en-US"/>
        </a:p>
      </dgm:t>
    </dgm:pt>
    <dgm:pt modelId="{188A6080-75B8-48D2-8D89-A8F86E563137}" type="sibTrans" cxnId="{E34E49F3-95D4-4AA6-8211-D542C2134D34}">
      <dgm:prSet/>
      <dgm:spPr/>
      <dgm:t>
        <a:bodyPr/>
        <a:lstStyle/>
        <a:p>
          <a:endParaRPr lang="en-US"/>
        </a:p>
      </dgm:t>
    </dgm:pt>
    <dgm:pt modelId="{D592B805-ACEB-448C-AA65-9EF0A964A367}" type="pres">
      <dgm:prSet presAssocID="{7BF73788-9E2F-4443-9CE9-B0D93DCF006E}" presName="arrowDiagram" presStyleCnt="0">
        <dgm:presLayoutVars>
          <dgm:chMax val="5"/>
          <dgm:dir/>
          <dgm:resizeHandles val="exact"/>
        </dgm:presLayoutVars>
      </dgm:prSet>
      <dgm:spPr/>
    </dgm:pt>
    <dgm:pt modelId="{8B3E541D-EC3E-4403-A789-4D4735250861}" type="pres">
      <dgm:prSet presAssocID="{7BF73788-9E2F-4443-9CE9-B0D93DCF006E}" presName="arrow" presStyleLbl="bgShp" presStyleIdx="0" presStyleCnt="1" custAng="3983738" custScaleX="80025" custScaleY="57007"/>
      <dgm:spPr>
        <a:solidFill>
          <a:srgbClr val="FFC000"/>
        </a:solidFill>
      </dgm:spPr>
    </dgm:pt>
    <dgm:pt modelId="{59092F96-02C2-496D-A034-4AC682B4882F}" type="pres">
      <dgm:prSet presAssocID="{7BF73788-9E2F-4443-9CE9-B0D93DCF006E}" presName="arrowDiagram3" presStyleCnt="0"/>
      <dgm:spPr/>
    </dgm:pt>
    <dgm:pt modelId="{C944B667-F902-47C5-8D92-8633606E64CC}" type="pres">
      <dgm:prSet presAssocID="{CF6218FE-9DF2-4058-B714-D28935EDD7E7}" presName="bullet3a" presStyleLbl="node1" presStyleIdx="0" presStyleCnt="3" custLinFactX="400000" custLinFactY="-604609" custLinFactNeighborX="418991" custLinFactNeighborY="-700000"/>
      <dgm:spPr/>
    </dgm:pt>
    <dgm:pt modelId="{69C96A34-F552-4671-90FA-9A8A8FB1EFE2}" type="pres">
      <dgm:prSet presAssocID="{CF6218FE-9DF2-4058-B714-D28935EDD7E7}" presName="textBox3a" presStyleLbl="revTx" presStyleIdx="0" presStyleCnt="3">
        <dgm:presLayoutVars>
          <dgm:bulletEnabled val="1"/>
        </dgm:presLayoutVars>
      </dgm:prSet>
      <dgm:spPr/>
      <dgm:t>
        <a:bodyPr/>
        <a:lstStyle/>
        <a:p>
          <a:endParaRPr lang="en-US"/>
        </a:p>
      </dgm:t>
    </dgm:pt>
    <dgm:pt modelId="{457FE33C-C123-41DF-B2E4-87DCFD65DCD6}" type="pres">
      <dgm:prSet presAssocID="{8FD49A10-0ABE-48D4-97B5-442C40E49DF2}" presName="bullet3b" presStyleLbl="node1" presStyleIdx="1" presStyleCnt="3" custLinFactX="110505" custLinFactNeighborX="200000" custLinFactNeighborY="12078"/>
      <dgm:spPr/>
    </dgm:pt>
    <dgm:pt modelId="{15EAB868-6354-449D-A817-2533AC8CDAD5}" type="pres">
      <dgm:prSet presAssocID="{8FD49A10-0ABE-48D4-97B5-442C40E49DF2}" presName="textBox3b" presStyleLbl="revTx" presStyleIdx="1" presStyleCnt="3">
        <dgm:presLayoutVars>
          <dgm:bulletEnabled val="1"/>
        </dgm:presLayoutVars>
      </dgm:prSet>
      <dgm:spPr/>
      <dgm:t>
        <a:bodyPr/>
        <a:lstStyle/>
        <a:p>
          <a:endParaRPr lang="en-US"/>
        </a:p>
      </dgm:t>
    </dgm:pt>
    <dgm:pt modelId="{E3DAFB55-C4C9-4DF7-92FD-3AA2CE84662E}" type="pres">
      <dgm:prSet presAssocID="{F14AC02C-A339-4CBB-B3A2-6F168BCB8675}" presName="bullet3c" presStyleLbl="node1" presStyleIdx="2" presStyleCnt="3" custLinFactY="233156" custLinFactNeighborX="30673" custLinFactNeighborY="300000"/>
      <dgm:spPr/>
    </dgm:pt>
    <dgm:pt modelId="{6DD9D663-BBDC-45D9-B938-25DEF99A25EF}" type="pres">
      <dgm:prSet presAssocID="{F14AC02C-A339-4CBB-B3A2-6F168BCB8675}" presName="textBox3c" presStyleLbl="revTx" presStyleIdx="2" presStyleCnt="3">
        <dgm:presLayoutVars>
          <dgm:bulletEnabled val="1"/>
        </dgm:presLayoutVars>
      </dgm:prSet>
      <dgm:spPr/>
      <dgm:t>
        <a:bodyPr/>
        <a:lstStyle/>
        <a:p>
          <a:endParaRPr lang="en-US"/>
        </a:p>
      </dgm:t>
    </dgm:pt>
  </dgm:ptLst>
  <dgm:cxnLst>
    <dgm:cxn modelId="{FB617576-8B74-4070-B112-71957C9E6694}" srcId="{7BF73788-9E2F-4443-9CE9-B0D93DCF006E}" destId="{8FD49A10-0ABE-48D4-97B5-442C40E49DF2}" srcOrd="1" destOrd="0" parTransId="{938DCBB8-2729-450C-BF1B-06AF4AAB9889}" sibTransId="{93F12C6E-0683-482F-A362-867A46815503}"/>
    <dgm:cxn modelId="{A6375061-5A7E-40BE-A4F5-3F9D3314E54C}" type="presOf" srcId="{F14AC02C-A339-4CBB-B3A2-6F168BCB8675}" destId="{6DD9D663-BBDC-45D9-B938-25DEF99A25EF}" srcOrd="0" destOrd="0" presId="urn:microsoft.com/office/officeart/2005/8/layout/arrow2"/>
    <dgm:cxn modelId="{E34E49F3-95D4-4AA6-8211-D542C2134D34}" srcId="{7BF73788-9E2F-4443-9CE9-B0D93DCF006E}" destId="{F14AC02C-A339-4CBB-B3A2-6F168BCB8675}" srcOrd="2" destOrd="0" parTransId="{77720409-94C7-40C2-B6CC-E8A1CAD25DD1}" sibTransId="{188A6080-75B8-48D2-8D89-A8F86E563137}"/>
    <dgm:cxn modelId="{1BB304E7-31EA-4C30-97A0-3FB9FAC6F8BE}" type="presOf" srcId="{7BF73788-9E2F-4443-9CE9-B0D93DCF006E}" destId="{D592B805-ACEB-448C-AA65-9EF0A964A367}" srcOrd="0" destOrd="0" presId="urn:microsoft.com/office/officeart/2005/8/layout/arrow2"/>
    <dgm:cxn modelId="{E5F2D438-2735-4FF2-8657-F3BCC26BF444}" srcId="{7BF73788-9E2F-4443-9CE9-B0D93DCF006E}" destId="{CF6218FE-9DF2-4058-B714-D28935EDD7E7}" srcOrd="0" destOrd="0" parTransId="{20664ADB-1AB0-4B81-BC33-49DD1E052CF9}" sibTransId="{6B0CBAA5-0952-463C-B7EB-1D2141043B0C}"/>
    <dgm:cxn modelId="{0D937C57-F764-47DB-8932-456C29A56F03}" type="presOf" srcId="{8FD49A10-0ABE-48D4-97B5-442C40E49DF2}" destId="{15EAB868-6354-449D-A817-2533AC8CDAD5}" srcOrd="0" destOrd="0" presId="urn:microsoft.com/office/officeart/2005/8/layout/arrow2"/>
    <dgm:cxn modelId="{439FDFCC-D6E4-40F1-BEC0-6671752E387B}" type="presOf" srcId="{CF6218FE-9DF2-4058-B714-D28935EDD7E7}" destId="{69C96A34-F552-4671-90FA-9A8A8FB1EFE2}" srcOrd="0" destOrd="0" presId="urn:microsoft.com/office/officeart/2005/8/layout/arrow2"/>
    <dgm:cxn modelId="{72A50830-37D5-411E-BED3-D7AD089A6D89}" type="presParOf" srcId="{D592B805-ACEB-448C-AA65-9EF0A964A367}" destId="{8B3E541D-EC3E-4403-A789-4D4735250861}" srcOrd="0" destOrd="0" presId="urn:microsoft.com/office/officeart/2005/8/layout/arrow2"/>
    <dgm:cxn modelId="{1B9F032E-A5FB-4D77-8C2B-1063B72C1F2E}" type="presParOf" srcId="{D592B805-ACEB-448C-AA65-9EF0A964A367}" destId="{59092F96-02C2-496D-A034-4AC682B4882F}" srcOrd="1" destOrd="0" presId="urn:microsoft.com/office/officeart/2005/8/layout/arrow2"/>
    <dgm:cxn modelId="{D2C92CF2-A6D8-44F2-ABFE-CFD9915AC2BA}" type="presParOf" srcId="{59092F96-02C2-496D-A034-4AC682B4882F}" destId="{C944B667-F902-47C5-8D92-8633606E64CC}" srcOrd="0" destOrd="0" presId="urn:microsoft.com/office/officeart/2005/8/layout/arrow2"/>
    <dgm:cxn modelId="{8615A777-1590-4D81-9B33-28DC3367C090}" type="presParOf" srcId="{59092F96-02C2-496D-A034-4AC682B4882F}" destId="{69C96A34-F552-4671-90FA-9A8A8FB1EFE2}" srcOrd="1" destOrd="0" presId="urn:microsoft.com/office/officeart/2005/8/layout/arrow2"/>
    <dgm:cxn modelId="{5D8E63F6-3114-46E9-8155-2432ADDA59EB}" type="presParOf" srcId="{59092F96-02C2-496D-A034-4AC682B4882F}" destId="{457FE33C-C123-41DF-B2E4-87DCFD65DCD6}" srcOrd="2" destOrd="0" presId="urn:microsoft.com/office/officeart/2005/8/layout/arrow2"/>
    <dgm:cxn modelId="{5243F522-2830-42CF-A2ED-63930CEF8F93}" type="presParOf" srcId="{59092F96-02C2-496D-A034-4AC682B4882F}" destId="{15EAB868-6354-449D-A817-2533AC8CDAD5}" srcOrd="3" destOrd="0" presId="urn:microsoft.com/office/officeart/2005/8/layout/arrow2"/>
    <dgm:cxn modelId="{0D2E1732-83C0-4D9D-A4FF-C87BE1E0AF54}" type="presParOf" srcId="{59092F96-02C2-496D-A034-4AC682B4882F}" destId="{E3DAFB55-C4C9-4DF7-92FD-3AA2CE84662E}" srcOrd="4" destOrd="0" presId="urn:microsoft.com/office/officeart/2005/8/layout/arrow2"/>
    <dgm:cxn modelId="{0D213075-F33E-43D5-89CA-8878D6307D4C}" type="presParOf" srcId="{59092F96-02C2-496D-A034-4AC682B4882F}" destId="{6DD9D663-BBDC-45D9-B938-25DEF99A25EF}" srcOrd="5" destOrd="0" presId="urn:microsoft.com/office/officeart/2005/8/layout/arrow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D24A76-359F-47BC-9749-98DC16E98D8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16539560-08F8-490D-81BB-B24E612B557A}">
      <dgm:prSet phldrT="[Text]" custT="1"/>
      <dgm:spPr/>
      <dgm:t>
        <a:bodyPr/>
        <a:lstStyle/>
        <a:p>
          <a:r>
            <a:rPr lang="en-US" sz="1200" dirty="0" smtClean="0"/>
            <a:t>Cosmos (Metaphysical</a:t>
          </a:r>
          <a:endParaRPr lang="en-US" sz="1200" dirty="0"/>
        </a:p>
      </dgm:t>
    </dgm:pt>
    <dgm:pt modelId="{F1F8C7A5-BDFD-4D3B-932E-4F7C1F4260B7}" type="parTrans" cxnId="{FF0825BF-D674-4137-A303-EBEDDEED5EB5}">
      <dgm:prSet/>
      <dgm:spPr/>
      <dgm:t>
        <a:bodyPr/>
        <a:lstStyle/>
        <a:p>
          <a:endParaRPr lang="en-US"/>
        </a:p>
      </dgm:t>
    </dgm:pt>
    <dgm:pt modelId="{BC2DAA79-D0D7-4729-A28F-F47CFD4F339A}" type="sibTrans" cxnId="{FF0825BF-D674-4137-A303-EBEDDEED5EB5}">
      <dgm:prSet/>
      <dgm:spPr/>
      <dgm:t>
        <a:bodyPr/>
        <a:lstStyle/>
        <a:p>
          <a:endParaRPr lang="en-US"/>
        </a:p>
      </dgm:t>
    </dgm:pt>
    <dgm:pt modelId="{F432FAFC-F5BB-46AF-A46D-CF0C6A125879}">
      <dgm:prSet phldrT="[Text]" custT="1"/>
      <dgm:spPr/>
      <dgm:t>
        <a:bodyPr/>
        <a:lstStyle/>
        <a:p>
          <a:r>
            <a:rPr lang="en-US" sz="1200" dirty="0" smtClean="0"/>
            <a:t>Universe (Physical)</a:t>
          </a:r>
          <a:endParaRPr lang="en-US" sz="1200" dirty="0"/>
        </a:p>
      </dgm:t>
    </dgm:pt>
    <dgm:pt modelId="{B9364D91-8963-4015-BB2E-A9B10359283F}" type="parTrans" cxnId="{DDC8D17E-E80A-4192-9CA3-B3ED6C13C8BA}">
      <dgm:prSet/>
      <dgm:spPr/>
      <dgm:t>
        <a:bodyPr/>
        <a:lstStyle/>
        <a:p>
          <a:endParaRPr lang="en-US"/>
        </a:p>
      </dgm:t>
    </dgm:pt>
    <dgm:pt modelId="{5A6E24D7-60A6-4567-AE6D-1F75EFF8E846}" type="sibTrans" cxnId="{DDC8D17E-E80A-4192-9CA3-B3ED6C13C8BA}">
      <dgm:prSet/>
      <dgm:spPr/>
      <dgm:t>
        <a:bodyPr/>
        <a:lstStyle/>
        <a:p>
          <a:endParaRPr lang="en-US"/>
        </a:p>
      </dgm:t>
    </dgm:pt>
    <dgm:pt modelId="{4BEBBB6A-9482-4C08-B015-A98708525AD5}">
      <dgm:prSet phldrT="[Text]" custT="1"/>
      <dgm:spPr/>
      <dgm:t>
        <a:bodyPr/>
        <a:lstStyle/>
        <a:p>
          <a:r>
            <a:rPr lang="en-US" sz="1200" dirty="0" smtClean="0"/>
            <a:t>Earth (Physical)</a:t>
          </a:r>
          <a:endParaRPr lang="en-US" sz="1200" dirty="0"/>
        </a:p>
      </dgm:t>
    </dgm:pt>
    <dgm:pt modelId="{1A3DD00A-20F9-47CF-966A-4DE061A42DA4}" type="parTrans" cxnId="{A5BC2B5C-D797-43B7-BF6F-341D26DA4095}">
      <dgm:prSet/>
      <dgm:spPr/>
      <dgm:t>
        <a:bodyPr/>
        <a:lstStyle/>
        <a:p>
          <a:endParaRPr lang="en-US"/>
        </a:p>
      </dgm:t>
    </dgm:pt>
    <dgm:pt modelId="{2C1C1C89-18D6-45AF-BD14-5736D5B0F0B7}" type="sibTrans" cxnId="{A5BC2B5C-D797-43B7-BF6F-341D26DA4095}">
      <dgm:prSet/>
      <dgm:spPr/>
      <dgm:t>
        <a:bodyPr/>
        <a:lstStyle/>
        <a:p>
          <a:endParaRPr lang="en-US"/>
        </a:p>
      </dgm:t>
    </dgm:pt>
    <dgm:pt modelId="{1D2D0B71-B5F9-4369-A466-2F6DF1BAA005}">
      <dgm:prSet phldrT="[Text]" custT="1"/>
      <dgm:spPr/>
      <dgm:t>
        <a:bodyPr/>
        <a:lstStyle/>
        <a:p>
          <a:r>
            <a:rPr lang="en-US" sz="1200" dirty="0" smtClean="0"/>
            <a:t>Life (Physical)</a:t>
          </a:r>
          <a:endParaRPr lang="en-US" sz="1200" dirty="0"/>
        </a:p>
      </dgm:t>
    </dgm:pt>
    <dgm:pt modelId="{411C8DEC-C283-4FE0-8A8E-AFCBB70D8334}" type="parTrans" cxnId="{F806F26F-5676-4574-9CC5-8707F6B7470E}">
      <dgm:prSet/>
      <dgm:spPr/>
      <dgm:t>
        <a:bodyPr/>
        <a:lstStyle/>
        <a:p>
          <a:endParaRPr lang="en-US"/>
        </a:p>
      </dgm:t>
    </dgm:pt>
    <dgm:pt modelId="{C0A88F73-D45B-4DA0-82FC-8DE2CF239119}" type="sibTrans" cxnId="{F806F26F-5676-4574-9CC5-8707F6B7470E}">
      <dgm:prSet/>
      <dgm:spPr/>
      <dgm:t>
        <a:bodyPr/>
        <a:lstStyle/>
        <a:p>
          <a:endParaRPr lang="en-US"/>
        </a:p>
      </dgm:t>
    </dgm:pt>
    <dgm:pt modelId="{C979B2CB-E4F6-4EF5-A0E2-EC30D99994E8}">
      <dgm:prSet phldrT="[Text]" custT="1"/>
      <dgm:spPr/>
      <dgm:t>
        <a:bodyPr/>
        <a:lstStyle/>
        <a:p>
          <a:r>
            <a:rPr lang="en-US" sz="1400" dirty="0" smtClean="0"/>
            <a:t>Human Cells</a:t>
          </a:r>
          <a:endParaRPr lang="en-US" sz="1400" dirty="0"/>
        </a:p>
      </dgm:t>
    </dgm:pt>
    <dgm:pt modelId="{CCF8AB9B-26AB-484A-B7C3-8D54C0F40992}" type="parTrans" cxnId="{2F8DBC4B-1A34-4059-B63F-6CFD64EF4B81}">
      <dgm:prSet/>
      <dgm:spPr/>
      <dgm:t>
        <a:bodyPr/>
        <a:lstStyle/>
        <a:p>
          <a:endParaRPr lang="en-US"/>
        </a:p>
      </dgm:t>
    </dgm:pt>
    <dgm:pt modelId="{177D4BAE-DF57-4ED0-AA0D-B33C48C4E61F}" type="sibTrans" cxnId="{2F8DBC4B-1A34-4059-B63F-6CFD64EF4B81}">
      <dgm:prSet/>
      <dgm:spPr/>
      <dgm:t>
        <a:bodyPr/>
        <a:lstStyle/>
        <a:p>
          <a:endParaRPr lang="en-US"/>
        </a:p>
      </dgm:t>
    </dgm:pt>
    <dgm:pt modelId="{A0541242-21D8-41E1-B44B-DF32BAE2B572}">
      <dgm:prSet phldrT="[Text]" custT="1"/>
      <dgm:spPr/>
      <dgm:t>
        <a:bodyPr/>
        <a:lstStyle/>
        <a:p>
          <a:r>
            <a:rPr lang="en-US" sz="1200" dirty="0" smtClean="0"/>
            <a:t>Body Development</a:t>
          </a:r>
          <a:endParaRPr lang="en-US" sz="1200" dirty="0"/>
        </a:p>
      </dgm:t>
    </dgm:pt>
    <dgm:pt modelId="{CF6526E6-A1A9-4EB6-8299-976F3B27468B}" type="parTrans" cxnId="{1757B7A5-6BDF-4778-AD61-89200013A962}">
      <dgm:prSet/>
      <dgm:spPr/>
      <dgm:t>
        <a:bodyPr/>
        <a:lstStyle/>
        <a:p>
          <a:endParaRPr lang="en-US"/>
        </a:p>
      </dgm:t>
    </dgm:pt>
    <dgm:pt modelId="{3BBD8E71-0E5D-4164-A292-3E2FBC7CFD54}" type="sibTrans" cxnId="{1757B7A5-6BDF-4778-AD61-89200013A962}">
      <dgm:prSet/>
      <dgm:spPr/>
      <dgm:t>
        <a:bodyPr/>
        <a:lstStyle/>
        <a:p>
          <a:endParaRPr lang="en-US"/>
        </a:p>
      </dgm:t>
    </dgm:pt>
    <dgm:pt modelId="{AE0291DB-A225-4072-B40A-6A2CFDD12E3A}">
      <dgm:prSet phldrT="[Text]" custT="1"/>
      <dgm:spPr/>
      <dgm:t>
        <a:bodyPr/>
        <a:lstStyle/>
        <a:p>
          <a:r>
            <a:rPr lang="en-US" sz="1400" dirty="0" smtClean="0"/>
            <a:t>Reacts with Earth</a:t>
          </a:r>
          <a:endParaRPr lang="en-US" sz="1400" dirty="0"/>
        </a:p>
      </dgm:t>
    </dgm:pt>
    <dgm:pt modelId="{259F94E3-701F-4EB1-BFB9-522FD6610DF4}" type="parTrans" cxnId="{B9A14578-6AE0-4763-91EF-A6D9F8689D69}">
      <dgm:prSet/>
      <dgm:spPr/>
      <dgm:t>
        <a:bodyPr/>
        <a:lstStyle/>
        <a:p>
          <a:endParaRPr lang="en-US"/>
        </a:p>
      </dgm:t>
    </dgm:pt>
    <dgm:pt modelId="{73B43A52-C23E-4CEF-A116-84B4229A4390}" type="sibTrans" cxnId="{B9A14578-6AE0-4763-91EF-A6D9F8689D69}">
      <dgm:prSet/>
      <dgm:spPr/>
      <dgm:t>
        <a:bodyPr/>
        <a:lstStyle/>
        <a:p>
          <a:endParaRPr lang="en-US"/>
        </a:p>
      </dgm:t>
    </dgm:pt>
    <dgm:pt modelId="{CE62341D-A34B-4FC0-AF72-462E648C7E8E}">
      <dgm:prSet phldrT="[Text]" custT="1"/>
      <dgm:spPr/>
      <dgm:t>
        <a:bodyPr/>
        <a:lstStyle/>
        <a:p>
          <a:r>
            <a:rPr lang="en-US" sz="1050" dirty="0" smtClean="0"/>
            <a:t>Survival reflexes,  growth of desire, anger, fear, ego</a:t>
          </a:r>
          <a:endParaRPr lang="en-US" sz="1050" dirty="0"/>
        </a:p>
      </dgm:t>
    </dgm:pt>
    <dgm:pt modelId="{E450275F-2AF7-4675-BBF1-E4BA5F43DA20}" type="parTrans" cxnId="{04F677D2-5716-4628-A68A-8141C1064F25}">
      <dgm:prSet/>
      <dgm:spPr/>
      <dgm:t>
        <a:bodyPr/>
        <a:lstStyle/>
        <a:p>
          <a:endParaRPr lang="en-US"/>
        </a:p>
      </dgm:t>
    </dgm:pt>
    <dgm:pt modelId="{5DDEAFC9-930F-4BC3-A7B0-23640434B013}" type="sibTrans" cxnId="{04F677D2-5716-4628-A68A-8141C1064F25}">
      <dgm:prSet/>
      <dgm:spPr/>
      <dgm:t>
        <a:bodyPr/>
        <a:lstStyle/>
        <a:p>
          <a:endParaRPr lang="en-US"/>
        </a:p>
      </dgm:t>
    </dgm:pt>
    <dgm:pt modelId="{9826F6DF-4608-4E4A-A535-1EFE04613750}">
      <dgm:prSet phldrT="[Text]" custT="1"/>
      <dgm:spPr/>
      <dgm:t>
        <a:bodyPr/>
        <a:lstStyle/>
        <a:p>
          <a:r>
            <a:rPr lang="en-US" sz="1200" dirty="0" smtClean="0"/>
            <a:t>Body consciousness</a:t>
          </a:r>
          <a:endParaRPr lang="en-US" sz="1200" dirty="0"/>
        </a:p>
      </dgm:t>
    </dgm:pt>
    <dgm:pt modelId="{5254F0E9-3E8D-4ED9-8F2F-EC6993E2AB43}" type="parTrans" cxnId="{C19B977D-747E-4896-B996-60B938310F0B}">
      <dgm:prSet/>
      <dgm:spPr/>
      <dgm:t>
        <a:bodyPr/>
        <a:lstStyle/>
        <a:p>
          <a:endParaRPr lang="en-US"/>
        </a:p>
      </dgm:t>
    </dgm:pt>
    <dgm:pt modelId="{758F116A-3890-4C92-86CF-76FD7833C4A2}" type="sibTrans" cxnId="{C19B977D-747E-4896-B996-60B938310F0B}">
      <dgm:prSet/>
      <dgm:spPr/>
      <dgm:t>
        <a:bodyPr/>
        <a:lstStyle/>
        <a:p>
          <a:endParaRPr lang="en-US"/>
        </a:p>
      </dgm:t>
    </dgm:pt>
    <dgm:pt modelId="{329F9AD5-5752-47F2-B99C-0FB4AC8DC666}" type="pres">
      <dgm:prSet presAssocID="{DED24A76-359F-47BC-9749-98DC16E98D86}" presName="diagram" presStyleCnt="0">
        <dgm:presLayoutVars>
          <dgm:dir/>
          <dgm:resizeHandles/>
        </dgm:presLayoutVars>
      </dgm:prSet>
      <dgm:spPr/>
      <dgm:t>
        <a:bodyPr/>
        <a:lstStyle/>
        <a:p>
          <a:endParaRPr lang="en-US"/>
        </a:p>
      </dgm:t>
    </dgm:pt>
    <dgm:pt modelId="{CAF03509-2D30-4D48-B3C5-6A80483EC164}" type="pres">
      <dgm:prSet presAssocID="{16539560-08F8-490D-81BB-B24E612B557A}" presName="firstNode" presStyleLbl="node1" presStyleIdx="0" presStyleCnt="9">
        <dgm:presLayoutVars>
          <dgm:bulletEnabled val="1"/>
        </dgm:presLayoutVars>
      </dgm:prSet>
      <dgm:spPr/>
      <dgm:t>
        <a:bodyPr/>
        <a:lstStyle/>
        <a:p>
          <a:endParaRPr lang="en-US"/>
        </a:p>
      </dgm:t>
    </dgm:pt>
    <dgm:pt modelId="{7BA34980-A658-4734-8F53-1D55D4725934}" type="pres">
      <dgm:prSet presAssocID="{BC2DAA79-D0D7-4729-A28F-F47CFD4F339A}" presName="sibTrans" presStyleLbl="sibTrans2D1" presStyleIdx="0" presStyleCnt="8"/>
      <dgm:spPr/>
      <dgm:t>
        <a:bodyPr/>
        <a:lstStyle/>
        <a:p>
          <a:endParaRPr lang="en-US"/>
        </a:p>
      </dgm:t>
    </dgm:pt>
    <dgm:pt modelId="{684796F9-B4FA-4ACE-94BC-EF44D5DD1CD7}" type="pres">
      <dgm:prSet presAssocID="{F432FAFC-F5BB-46AF-A46D-CF0C6A125879}" presName="middleNode" presStyleCnt="0"/>
      <dgm:spPr/>
    </dgm:pt>
    <dgm:pt modelId="{B89DC062-E233-463E-AACF-2EBA68C80F8C}" type="pres">
      <dgm:prSet presAssocID="{F432FAFC-F5BB-46AF-A46D-CF0C6A125879}" presName="padding" presStyleLbl="node1" presStyleIdx="0" presStyleCnt="9"/>
      <dgm:spPr/>
    </dgm:pt>
    <dgm:pt modelId="{35B4BD08-AE0D-4834-891C-44D4C5DF9350}" type="pres">
      <dgm:prSet presAssocID="{F432FAFC-F5BB-46AF-A46D-CF0C6A125879}" presName="shape" presStyleLbl="node1" presStyleIdx="1" presStyleCnt="9">
        <dgm:presLayoutVars>
          <dgm:bulletEnabled val="1"/>
        </dgm:presLayoutVars>
      </dgm:prSet>
      <dgm:spPr/>
      <dgm:t>
        <a:bodyPr/>
        <a:lstStyle/>
        <a:p>
          <a:endParaRPr lang="en-US"/>
        </a:p>
      </dgm:t>
    </dgm:pt>
    <dgm:pt modelId="{0EDBF7EF-4205-4D94-B883-4C05BEA7932D}" type="pres">
      <dgm:prSet presAssocID="{5A6E24D7-60A6-4567-AE6D-1F75EFF8E846}" presName="sibTrans" presStyleLbl="sibTrans2D1" presStyleIdx="1" presStyleCnt="8"/>
      <dgm:spPr/>
      <dgm:t>
        <a:bodyPr/>
        <a:lstStyle/>
        <a:p>
          <a:endParaRPr lang="en-US"/>
        </a:p>
      </dgm:t>
    </dgm:pt>
    <dgm:pt modelId="{9ED9C022-F0ED-49C6-9864-BBEC982AA5FF}" type="pres">
      <dgm:prSet presAssocID="{4BEBBB6A-9482-4C08-B015-A98708525AD5}" presName="middleNode" presStyleCnt="0"/>
      <dgm:spPr/>
    </dgm:pt>
    <dgm:pt modelId="{E3D31E6F-81B6-48F9-8F50-00C4182E6524}" type="pres">
      <dgm:prSet presAssocID="{4BEBBB6A-9482-4C08-B015-A98708525AD5}" presName="padding" presStyleLbl="node1" presStyleIdx="1" presStyleCnt="9"/>
      <dgm:spPr/>
    </dgm:pt>
    <dgm:pt modelId="{4CD4C586-0B41-4393-8C16-173C3ECB87CC}" type="pres">
      <dgm:prSet presAssocID="{4BEBBB6A-9482-4C08-B015-A98708525AD5}" presName="shape" presStyleLbl="node1" presStyleIdx="2" presStyleCnt="9">
        <dgm:presLayoutVars>
          <dgm:bulletEnabled val="1"/>
        </dgm:presLayoutVars>
      </dgm:prSet>
      <dgm:spPr/>
      <dgm:t>
        <a:bodyPr/>
        <a:lstStyle/>
        <a:p>
          <a:endParaRPr lang="en-US"/>
        </a:p>
      </dgm:t>
    </dgm:pt>
    <dgm:pt modelId="{463CE318-6FE7-4CC7-B7F5-1EF7A1EAD70E}" type="pres">
      <dgm:prSet presAssocID="{2C1C1C89-18D6-45AF-BD14-5736D5B0F0B7}" presName="sibTrans" presStyleLbl="sibTrans2D1" presStyleIdx="2" presStyleCnt="8"/>
      <dgm:spPr/>
      <dgm:t>
        <a:bodyPr/>
        <a:lstStyle/>
        <a:p>
          <a:endParaRPr lang="en-US"/>
        </a:p>
      </dgm:t>
    </dgm:pt>
    <dgm:pt modelId="{263330E4-9345-4CF7-9AC8-244A05A81F50}" type="pres">
      <dgm:prSet presAssocID="{1D2D0B71-B5F9-4369-A466-2F6DF1BAA005}" presName="middleNode" presStyleCnt="0"/>
      <dgm:spPr/>
    </dgm:pt>
    <dgm:pt modelId="{7B9E177D-1ED9-4674-AE7E-6D9541EE242E}" type="pres">
      <dgm:prSet presAssocID="{1D2D0B71-B5F9-4369-A466-2F6DF1BAA005}" presName="padding" presStyleLbl="node1" presStyleIdx="2" presStyleCnt="9"/>
      <dgm:spPr/>
    </dgm:pt>
    <dgm:pt modelId="{05A2A26C-FE05-4C62-98D9-B4B29D9CB0C9}" type="pres">
      <dgm:prSet presAssocID="{1D2D0B71-B5F9-4369-A466-2F6DF1BAA005}" presName="shape" presStyleLbl="node1" presStyleIdx="3" presStyleCnt="9">
        <dgm:presLayoutVars>
          <dgm:bulletEnabled val="1"/>
        </dgm:presLayoutVars>
      </dgm:prSet>
      <dgm:spPr/>
      <dgm:t>
        <a:bodyPr/>
        <a:lstStyle/>
        <a:p>
          <a:endParaRPr lang="en-US"/>
        </a:p>
      </dgm:t>
    </dgm:pt>
    <dgm:pt modelId="{909F05EB-B022-4684-AE22-698405BBE36A}" type="pres">
      <dgm:prSet presAssocID="{C0A88F73-D45B-4DA0-82FC-8DE2CF239119}" presName="sibTrans" presStyleLbl="sibTrans2D1" presStyleIdx="3" presStyleCnt="8"/>
      <dgm:spPr/>
      <dgm:t>
        <a:bodyPr/>
        <a:lstStyle/>
        <a:p>
          <a:endParaRPr lang="en-US"/>
        </a:p>
      </dgm:t>
    </dgm:pt>
    <dgm:pt modelId="{5E4A7190-B15A-4432-88F7-4D1CADB7D4E0}" type="pres">
      <dgm:prSet presAssocID="{C979B2CB-E4F6-4EF5-A0E2-EC30D99994E8}" presName="middleNode" presStyleCnt="0"/>
      <dgm:spPr/>
    </dgm:pt>
    <dgm:pt modelId="{044DC138-510F-45FC-A42B-8822179E11A4}" type="pres">
      <dgm:prSet presAssocID="{C979B2CB-E4F6-4EF5-A0E2-EC30D99994E8}" presName="padding" presStyleLbl="node1" presStyleIdx="3" presStyleCnt="9"/>
      <dgm:spPr/>
    </dgm:pt>
    <dgm:pt modelId="{2A4EE634-D1A7-4E00-A2C9-C1DB6DBCA8F0}" type="pres">
      <dgm:prSet presAssocID="{C979B2CB-E4F6-4EF5-A0E2-EC30D99994E8}" presName="shape" presStyleLbl="node1" presStyleIdx="4" presStyleCnt="9">
        <dgm:presLayoutVars>
          <dgm:bulletEnabled val="1"/>
        </dgm:presLayoutVars>
      </dgm:prSet>
      <dgm:spPr/>
      <dgm:t>
        <a:bodyPr/>
        <a:lstStyle/>
        <a:p>
          <a:endParaRPr lang="en-US"/>
        </a:p>
      </dgm:t>
    </dgm:pt>
    <dgm:pt modelId="{48CF2899-EEEA-45E9-AE82-6C54CCC21CA2}" type="pres">
      <dgm:prSet presAssocID="{177D4BAE-DF57-4ED0-AA0D-B33C48C4E61F}" presName="sibTrans" presStyleLbl="sibTrans2D1" presStyleIdx="4" presStyleCnt="8"/>
      <dgm:spPr/>
      <dgm:t>
        <a:bodyPr/>
        <a:lstStyle/>
        <a:p>
          <a:endParaRPr lang="en-US"/>
        </a:p>
      </dgm:t>
    </dgm:pt>
    <dgm:pt modelId="{B1A10CCC-2B92-4AC8-93A3-DF6FF1B969C4}" type="pres">
      <dgm:prSet presAssocID="{A0541242-21D8-41E1-B44B-DF32BAE2B572}" presName="middleNode" presStyleCnt="0"/>
      <dgm:spPr/>
    </dgm:pt>
    <dgm:pt modelId="{C82947BB-F811-41A7-B87B-994DBBBAEB96}" type="pres">
      <dgm:prSet presAssocID="{A0541242-21D8-41E1-B44B-DF32BAE2B572}" presName="padding" presStyleLbl="node1" presStyleIdx="4" presStyleCnt="9"/>
      <dgm:spPr/>
    </dgm:pt>
    <dgm:pt modelId="{074C4404-8771-4F0C-949E-0BD352E79821}" type="pres">
      <dgm:prSet presAssocID="{A0541242-21D8-41E1-B44B-DF32BAE2B572}" presName="shape" presStyleLbl="node1" presStyleIdx="5" presStyleCnt="9">
        <dgm:presLayoutVars>
          <dgm:bulletEnabled val="1"/>
        </dgm:presLayoutVars>
      </dgm:prSet>
      <dgm:spPr/>
      <dgm:t>
        <a:bodyPr/>
        <a:lstStyle/>
        <a:p>
          <a:endParaRPr lang="en-US"/>
        </a:p>
      </dgm:t>
    </dgm:pt>
    <dgm:pt modelId="{72EB671B-E83D-4FB8-B903-F1CB976DFE25}" type="pres">
      <dgm:prSet presAssocID="{3BBD8E71-0E5D-4164-A292-3E2FBC7CFD54}" presName="sibTrans" presStyleLbl="sibTrans2D1" presStyleIdx="5" presStyleCnt="8"/>
      <dgm:spPr/>
      <dgm:t>
        <a:bodyPr/>
        <a:lstStyle/>
        <a:p>
          <a:endParaRPr lang="en-US"/>
        </a:p>
      </dgm:t>
    </dgm:pt>
    <dgm:pt modelId="{CC288684-8CD4-4099-AD07-502FF4336A29}" type="pres">
      <dgm:prSet presAssocID="{AE0291DB-A225-4072-B40A-6A2CFDD12E3A}" presName="middleNode" presStyleCnt="0"/>
      <dgm:spPr/>
    </dgm:pt>
    <dgm:pt modelId="{4D6EC2BD-8D24-4FB3-99DB-C4320EF168D9}" type="pres">
      <dgm:prSet presAssocID="{AE0291DB-A225-4072-B40A-6A2CFDD12E3A}" presName="padding" presStyleLbl="node1" presStyleIdx="5" presStyleCnt="9"/>
      <dgm:spPr/>
    </dgm:pt>
    <dgm:pt modelId="{7F880052-5EF7-4637-B6D3-90DD0DB7F28F}" type="pres">
      <dgm:prSet presAssocID="{AE0291DB-A225-4072-B40A-6A2CFDD12E3A}" presName="shape" presStyleLbl="node1" presStyleIdx="6" presStyleCnt="9">
        <dgm:presLayoutVars>
          <dgm:bulletEnabled val="1"/>
        </dgm:presLayoutVars>
      </dgm:prSet>
      <dgm:spPr/>
      <dgm:t>
        <a:bodyPr/>
        <a:lstStyle/>
        <a:p>
          <a:endParaRPr lang="en-US"/>
        </a:p>
      </dgm:t>
    </dgm:pt>
    <dgm:pt modelId="{38417AA3-F891-4580-9FBD-55547F30DAFD}" type="pres">
      <dgm:prSet presAssocID="{73B43A52-C23E-4CEF-A116-84B4229A4390}" presName="sibTrans" presStyleLbl="sibTrans2D1" presStyleIdx="6" presStyleCnt="8"/>
      <dgm:spPr/>
      <dgm:t>
        <a:bodyPr/>
        <a:lstStyle/>
        <a:p>
          <a:endParaRPr lang="en-US"/>
        </a:p>
      </dgm:t>
    </dgm:pt>
    <dgm:pt modelId="{70B3845A-EA3D-4D21-B9C0-64C110B5A027}" type="pres">
      <dgm:prSet presAssocID="{CE62341D-A34B-4FC0-AF72-462E648C7E8E}" presName="middleNode" presStyleCnt="0"/>
      <dgm:spPr/>
    </dgm:pt>
    <dgm:pt modelId="{63694DE3-0F7C-4237-8100-44797083410E}" type="pres">
      <dgm:prSet presAssocID="{CE62341D-A34B-4FC0-AF72-462E648C7E8E}" presName="padding" presStyleLbl="node1" presStyleIdx="6" presStyleCnt="9"/>
      <dgm:spPr/>
    </dgm:pt>
    <dgm:pt modelId="{F6A9ED60-CA51-4FD2-9044-66F922B9B605}" type="pres">
      <dgm:prSet presAssocID="{CE62341D-A34B-4FC0-AF72-462E648C7E8E}" presName="shape" presStyleLbl="node1" presStyleIdx="7" presStyleCnt="9">
        <dgm:presLayoutVars>
          <dgm:bulletEnabled val="1"/>
        </dgm:presLayoutVars>
      </dgm:prSet>
      <dgm:spPr/>
      <dgm:t>
        <a:bodyPr/>
        <a:lstStyle/>
        <a:p>
          <a:endParaRPr lang="en-US"/>
        </a:p>
      </dgm:t>
    </dgm:pt>
    <dgm:pt modelId="{275B6280-F9FC-4D9C-BD49-6C0FD71A0674}" type="pres">
      <dgm:prSet presAssocID="{5DDEAFC9-930F-4BC3-A7B0-23640434B013}" presName="sibTrans" presStyleLbl="sibTrans2D1" presStyleIdx="7" presStyleCnt="8"/>
      <dgm:spPr/>
      <dgm:t>
        <a:bodyPr/>
        <a:lstStyle/>
        <a:p>
          <a:endParaRPr lang="en-US"/>
        </a:p>
      </dgm:t>
    </dgm:pt>
    <dgm:pt modelId="{5EBCB22B-2BE0-40A6-9A43-9DE7F5DA227E}" type="pres">
      <dgm:prSet presAssocID="{9826F6DF-4608-4E4A-A535-1EFE04613750}" presName="lastNode" presStyleLbl="node1" presStyleIdx="8" presStyleCnt="9">
        <dgm:presLayoutVars>
          <dgm:bulletEnabled val="1"/>
        </dgm:presLayoutVars>
      </dgm:prSet>
      <dgm:spPr/>
      <dgm:t>
        <a:bodyPr/>
        <a:lstStyle/>
        <a:p>
          <a:endParaRPr lang="en-US"/>
        </a:p>
      </dgm:t>
    </dgm:pt>
  </dgm:ptLst>
  <dgm:cxnLst>
    <dgm:cxn modelId="{DDC8D17E-E80A-4192-9CA3-B3ED6C13C8BA}" srcId="{DED24A76-359F-47BC-9749-98DC16E98D86}" destId="{F432FAFC-F5BB-46AF-A46D-CF0C6A125879}" srcOrd="1" destOrd="0" parTransId="{B9364D91-8963-4015-BB2E-A9B10359283F}" sibTransId="{5A6E24D7-60A6-4567-AE6D-1F75EFF8E846}"/>
    <dgm:cxn modelId="{786074D9-D1D7-409A-91C0-743B19F3C60E}" type="presOf" srcId="{1D2D0B71-B5F9-4369-A466-2F6DF1BAA005}" destId="{05A2A26C-FE05-4C62-98D9-B4B29D9CB0C9}" srcOrd="0" destOrd="0" presId="urn:microsoft.com/office/officeart/2005/8/layout/bProcess2"/>
    <dgm:cxn modelId="{04F677D2-5716-4628-A68A-8141C1064F25}" srcId="{DED24A76-359F-47BC-9749-98DC16E98D86}" destId="{CE62341D-A34B-4FC0-AF72-462E648C7E8E}" srcOrd="7" destOrd="0" parTransId="{E450275F-2AF7-4675-BBF1-E4BA5F43DA20}" sibTransId="{5DDEAFC9-930F-4BC3-A7B0-23640434B013}"/>
    <dgm:cxn modelId="{BC829268-F2DD-49B7-9EF8-57011DE80FA4}" type="presOf" srcId="{F432FAFC-F5BB-46AF-A46D-CF0C6A125879}" destId="{35B4BD08-AE0D-4834-891C-44D4C5DF9350}" srcOrd="0" destOrd="0" presId="urn:microsoft.com/office/officeart/2005/8/layout/bProcess2"/>
    <dgm:cxn modelId="{90471210-E1C1-48DF-A4D3-5FA80EEF2641}" type="presOf" srcId="{C979B2CB-E4F6-4EF5-A0E2-EC30D99994E8}" destId="{2A4EE634-D1A7-4E00-A2C9-C1DB6DBCA8F0}" srcOrd="0" destOrd="0" presId="urn:microsoft.com/office/officeart/2005/8/layout/bProcess2"/>
    <dgm:cxn modelId="{E145EDD3-9AF5-44C5-8BF5-AAC0D8C1DE55}" type="presOf" srcId="{2C1C1C89-18D6-45AF-BD14-5736D5B0F0B7}" destId="{463CE318-6FE7-4CC7-B7F5-1EF7A1EAD70E}" srcOrd="0" destOrd="0" presId="urn:microsoft.com/office/officeart/2005/8/layout/bProcess2"/>
    <dgm:cxn modelId="{FF0825BF-D674-4137-A303-EBEDDEED5EB5}" srcId="{DED24A76-359F-47BC-9749-98DC16E98D86}" destId="{16539560-08F8-490D-81BB-B24E612B557A}" srcOrd="0" destOrd="0" parTransId="{F1F8C7A5-BDFD-4D3B-932E-4F7C1F4260B7}" sibTransId="{BC2DAA79-D0D7-4729-A28F-F47CFD4F339A}"/>
    <dgm:cxn modelId="{1757B7A5-6BDF-4778-AD61-89200013A962}" srcId="{DED24A76-359F-47BC-9749-98DC16E98D86}" destId="{A0541242-21D8-41E1-B44B-DF32BAE2B572}" srcOrd="5" destOrd="0" parTransId="{CF6526E6-A1A9-4EB6-8299-976F3B27468B}" sibTransId="{3BBD8E71-0E5D-4164-A292-3E2FBC7CFD54}"/>
    <dgm:cxn modelId="{6FE2BAC2-2FC9-4935-AE0D-2E9DE6B80AAD}" type="presOf" srcId="{4BEBBB6A-9482-4C08-B015-A98708525AD5}" destId="{4CD4C586-0B41-4393-8C16-173C3ECB87CC}" srcOrd="0" destOrd="0" presId="urn:microsoft.com/office/officeart/2005/8/layout/bProcess2"/>
    <dgm:cxn modelId="{5FC06281-7AAF-4D99-869D-7AB37A511945}" type="presOf" srcId="{DED24A76-359F-47BC-9749-98DC16E98D86}" destId="{329F9AD5-5752-47F2-B99C-0FB4AC8DC666}" srcOrd="0" destOrd="0" presId="urn:microsoft.com/office/officeart/2005/8/layout/bProcess2"/>
    <dgm:cxn modelId="{3CAFC6C4-47F1-440F-B11E-CF66012D7FE5}" type="presOf" srcId="{A0541242-21D8-41E1-B44B-DF32BAE2B572}" destId="{074C4404-8771-4F0C-949E-0BD352E79821}" srcOrd="0" destOrd="0" presId="urn:microsoft.com/office/officeart/2005/8/layout/bProcess2"/>
    <dgm:cxn modelId="{B23AC782-204B-4FCB-A1DC-FEADF87BCDA5}" type="presOf" srcId="{CE62341D-A34B-4FC0-AF72-462E648C7E8E}" destId="{F6A9ED60-CA51-4FD2-9044-66F922B9B605}" srcOrd="0" destOrd="0" presId="urn:microsoft.com/office/officeart/2005/8/layout/bProcess2"/>
    <dgm:cxn modelId="{C1A924EE-B010-4881-BBED-C4B037C4CEAB}" type="presOf" srcId="{73B43A52-C23E-4CEF-A116-84B4229A4390}" destId="{38417AA3-F891-4580-9FBD-55547F30DAFD}" srcOrd="0" destOrd="0" presId="urn:microsoft.com/office/officeart/2005/8/layout/bProcess2"/>
    <dgm:cxn modelId="{A5BC2B5C-D797-43B7-BF6F-341D26DA4095}" srcId="{DED24A76-359F-47BC-9749-98DC16E98D86}" destId="{4BEBBB6A-9482-4C08-B015-A98708525AD5}" srcOrd="2" destOrd="0" parTransId="{1A3DD00A-20F9-47CF-966A-4DE061A42DA4}" sibTransId="{2C1C1C89-18D6-45AF-BD14-5736D5B0F0B7}"/>
    <dgm:cxn modelId="{AD611037-B4E2-404A-8236-870FFB83077E}" type="presOf" srcId="{9826F6DF-4608-4E4A-A535-1EFE04613750}" destId="{5EBCB22B-2BE0-40A6-9A43-9DE7F5DA227E}" srcOrd="0" destOrd="0" presId="urn:microsoft.com/office/officeart/2005/8/layout/bProcess2"/>
    <dgm:cxn modelId="{C19B977D-747E-4896-B996-60B938310F0B}" srcId="{DED24A76-359F-47BC-9749-98DC16E98D86}" destId="{9826F6DF-4608-4E4A-A535-1EFE04613750}" srcOrd="8" destOrd="0" parTransId="{5254F0E9-3E8D-4ED9-8F2F-EC6993E2AB43}" sibTransId="{758F116A-3890-4C92-86CF-76FD7833C4A2}"/>
    <dgm:cxn modelId="{8496E22E-4196-4BDF-AEE7-514FA969A840}" type="presOf" srcId="{16539560-08F8-490D-81BB-B24E612B557A}" destId="{CAF03509-2D30-4D48-B3C5-6A80483EC164}" srcOrd="0" destOrd="0" presId="urn:microsoft.com/office/officeart/2005/8/layout/bProcess2"/>
    <dgm:cxn modelId="{080D7EB6-4DC1-489C-BF91-D7E56566E537}" type="presOf" srcId="{3BBD8E71-0E5D-4164-A292-3E2FBC7CFD54}" destId="{72EB671B-E83D-4FB8-B903-F1CB976DFE25}" srcOrd="0" destOrd="0" presId="urn:microsoft.com/office/officeart/2005/8/layout/bProcess2"/>
    <dgm:cxn modelId="{9C07A2A4-438B-4523-BB69-DB2647B34C16}" type="presOf" srcId="{BC2DAA79-D0D7-4729-A28F-F47CFD4F339A}" destId="{7BA34980-A658-4734-8F53-1D55D4725934}" srcOrd="0" destOrd="0" presId="urn:microsoft.com/office/officeart/2005/8/layout/bProcess2"/>
    <dgm:cxn modelId="{B9A14578-6AE0-4763-91EF-A6D9F8689D69}" srcId="{DED24A76-359F-47BC-9749-98DC16E98D86}" destId="{AE0291DB-A225-4072-B40A-6A2CFDD12E3A}" srcOrd="6" destOrd="0" parTransId="{259F94E3-701F-4EB1-BFB9-522FD6610DF4}" sibTransId="{73B43A52-C23E-4CEF-A116-84B4229A4390}"/>
    <dgm:cxn modelId="{141434D5-45C2-4387-9FF5-6A02DB045655}" type="presOf" srcId="{5DDEAFC9-930F-4BC3-A7B0-23640434B013}" destId="{275B6280-F9FC-4D9C-BD49-6C0FD71A0674}" srcOrd="0" destOrd="0" presId="urn:microsoft.com/office/officeart/2005/8/layout/bProcess2"/>
    <dgm:cxn modelId="{F806F26F-5676-4574-9CC5-8707F6B7470E}" srcId="{DED24A76-359F-47BC-9749-98DC16E98D86}" destId="{1D2D0B71-B5F9-4369-A466-2F6DF1BAA005}" srcOrd="3" destOrd="0" parTransId="{411C8DEC-C283-4FE0-8A8E-AFCBB70D8334}" sibTransId="{C0A88F73-D45B-4DA0-82FC-8DE2CF239119}"/>
    <dgm:cxn modelId="{2F8DBC4B-1A34-4059-B63F-6CFD64EF4B81}" srcId="{DED24A76-359F-47BC-9749-98DC16E98D86}" destId="{C979B2CB-E4F6-4EF5-A0E2-EC30D99994E8}" srcOrd="4" destOrd="0" parTransId="{CCF8AB9B-26AB-484A-B7C3-8D54C0F40992}" sibTransId="{177D4BAE-DF57-4ED0-AA0D-B33C48C4E61F}"/>
    <dgm:cxn modelId="{C766A03B-4F66-4D7D-B096-8E6FB5172245}" type="presOf" srcId="{5A6E24D7-60A6-4567-AE6D-1F75EFF8E846}" destId="{0EDBF7EF-4205-4D94-B883-4C05BEA7932D}" srcOrd="0" destOrd="0" presId="urn:microsoft.com/office/officeart/2005/8/layout/bProcess2"/>
    <dgm:cxn modelId="{B6E60531-B59E-4B20-AA75-925BB95C38B9}" type="presOf" srcId="{C0A88F73-D45B-4DA0-82FC-8DE2CF239119}" destId="{909F05EB-B022-4684-AE22-698405BBE36A}" srcOrd="0" destOrd="0" presId="urn:microsoft.com/office/officeart/2005/8/layout/bProcess2"/>
    <dgm:cxn modelId="{6993F2E8-95C0-489D-BFDB-9223A8ECD4D4}" type="presOf" srcId="{AE0291DB-A225-4072-B40A-6A2CFDD12E3A}" destId="{7F880052-5EF7-4637-B6D3-90DD0DB7F28F}" srcOrd="0" destOrd="0" presId="urn:microsoft.com/office/officeart/2005/8/layout/bProcess2"/>
    <dgm:cxn modelId="{213DAC57-4E5D-4A78-8878-EE4259E8BF97}" type="presOf" srcId="{177D4BAE-DF57-4ED0-AA0D-B33C48C4E61F}" destId="{48CF2899-EEEA-45E9-AE82-6C54CCC21CA2}" srcOrd="0" destOrd="0" presId="urn:microsoft.com/office/officeart/2005/8/layout/bProcess2"/>
    <dgm:cxn modelId="{E37CF32E-C34F-4F62-B415-400D74215E68}" type="presParOf" srcId="{329F9AD5-5752-47F2-B99C-0FB4AC8DC666}" destId="{CAF03509-2D30-4D48-B3C5-6A80483EC164}" srcOrd="0" destOrd="0" presId="urn:microsoft.com/office/officeart/2005/8/layout/bProcess2"/>
    <dgm:cxn modelId="{1095C407-C858-4975-93B4-4B0DCF742461}" type="presParOf" srcId="{329F9AD5-5752-47F2-B99C-0FB4AC8DC666}" destId="{7BA34980-A658-4734-8F53-1D55D4725934}" srcOrd="1" destOrd="0" presId="urn:microsoft.com/office/officeart/2005/8/layout/bProcess2"/>
    <dgm:cxn modelId="{A80AB0E8-6008-4BAA-BA58-EF6AAECA6C87}" type="presParOf" srcId="{329F9AD5-5752-47F2-B99C-0FB4AC8DC666}" destId="{684796F9-B4FA-4ACE-94BC-EF44D5DD1CD7}" srcOrd="2" destOrd="0" presId="urn:microsoft.com/office/officeart/2005/8/layout/bProcess2"/>
    <dgm:cxn modelId="{26BFB85C-71A1-4450-846A-8D0A588DE0BA}" type="presParOf" srcId="{684796F9-B4FA-4ACE-94BC-EF44D5DD1CD7}" destId="{B89DC062-E233-463E-AACF-2EBA68C80F8C}" srcOrd="0" destOrd="0" presId="urn:microsoft.com/office/officeart/2005/8/layout/bProcess2"/>
    <dgm:cxn modelId="{C8DF1218-ACC2-452C-BBB2-1489737E712D}" type="presParOf" srcId="{684796F9-B4FA-4ACE-94BC-EF44D5DD1CD7}" destId="{35B4BD08-AE0D-4834-891C-44D4C5DF9350}" srcOrd="1" destOrd="0" presId="urn:microsoft.com/office/officeart/2005/8/layout/bProcess2"/>
    <dgm:cxn modelId="{CB077430-344A-4956-B117-AE94D07C4FF8}" type="presParOf" srcId="{329F9AD5-5752-47F2-B99C-0FB4AC8DC666}" destId="{0EDBF7EF-4205-4D94-B883-4C05BEA7932D}" srcOrd="3" destOrd="0" presId="urn:microsoft.com/office/officeart/2005/8/layout/bProcess2"/>
    <dgm:cxn modelId="{20CAD2AF-E3B2-4934-8324-0B8B485CAD71}" type="presParOf" srcId="{329F9AD5-5752-47F2-B99C-0FB4AC8DC666}" destId="{9ED9C022-F0ED-49C6-9864-BBEC982AA5FF}" srcOrd="4" destOrd="0" presId="urn:microsoft.com/office/officeart/2005/8/layout/bProcess2"/>
    <dgm:cxn modelId="{6E88DAC5-E411-48A5-959C-C174F1297B0D}" type="presParOf" srcId="{9ED9C022-F0ED-49C6-9864-BBEC982AA5FF}" destId="{E3D31E6F-81B6-48F9-8F50-00C4182E6524}" srcOrd="0" destOrd="0" presId="urn:microsoft.com/office/officeart/2005/8/layout/bProcess2"/>
    <dgm:cxn modelId="{A4723165-8268-4976-8F68-579C78E8907D}" type="presParOf" srcId="{9ED9C022-F0ED-49C6-9864-BBEC982AA5FF}" destId="{4CD4C586-0B41-4393-8C16-173C3ECB87CC}" srcOrd="1" destOrd="0" presId="urn:microsoft.com/office/officeart/2005/8/layout/bProcess2"/>
    <dgm:cxn modelId="{73D06F0E-BA6D-476E-842C-02EE31FDBF50}" type="presParOf" srcId="{329F9AD5-5752-47F2-B99C-0FB4AC8DC666}" destId="{463CE318-6FE7-4CC7-B7F5-1EF7A1EAD70E}" srcOrd="5" destOrd="0" presId="urn:microsoft.com/office/officeart/2005/8/layout/bProcess2"/>
    <dgm:cxn modelId="{A898E577-38C3-4EA3-94BC-C6AD6CA7173C}" type="presParOf" srcId="{329F9AD5-5752-47F2-B99C-0FB4AC8DC666}" destId="{263330E4-9345-4CF7-9AC8-244A05A81F50}" srcOrd="6" destOrd="0" presId="urn:microsoft.com/office/officeart/2005/8/layout/bProcess2"/>
    <dgm:cxn modelId="{A9F1381F-1FBD-40A7-8271-AB28A1FA0CB1}" type="presParOf" srcId="{263330E4-9345-4CF7-9AC8-244A05A81F50}" destId="{7B9E177D-1ED9-4674-AE7E-6D9541EE242E}" srcOrd="0" destOrd="0" presId="urn:microsoft.com/office/officeart/2005/8/layout/bProcess2"/>
    <dgm:cxn modelId="{4A75455D-B1D1-4925-9415-2DE8E66CE767}" type="presParOf" srcId="{263330E4-9345-4CF7-9AC8-244A05A81F50}" destId="{05A2A26C-FE05-4C62-98D9-B4B29D9CB0C9}" srcOrd="1" destOrd="0" presId="urn:microsoft.com/office/officeart/2005/8/layout/bProcess2"/>
    <dgm:cxn modelId="{E7702252-8DAA-4B25-974B-E0C733AB939C}" type="presParOf" srcId="{329F9AD5-5752-47F2-B99C-0FB4AC8DC666}" destId="{909F05EB-B022-4684-AE22-698405BBE36A}" srcOrd="7" destOrd="0" presId="urn:microsoft.com/office/officeart/2005/8/layout/bProcess2"/>
    <dgm:cxn modelId="{EC5CCBA0-91E7-4DAD-B25D-C1CF99FEB2C5}" type="presParOf" srcId="{329F9AD5-5752-47F2-B99C-0FB4AC8DC666}" destId="{5E4A7190-B15A-4432-88F7-4D1CADB7D4E0}" srcOrd="8" destOrd="0" presId="urn:microsoft.com/office/officeart/2005/8/layout/bProcess2"/>
    <dgm:cxn modelId="{303B2477-572B-4660-ABE8-6D0AE76724E5}" type="presParOf" srcId="{5E4A7190-B15A-4432-88F7-4D1CADB7D4E0}" destId="{044DC138-510F-45FC-A42B-8822179E11A4}" srcOrd="0" destOrd="0" presId="urn:microsoft.com/office/officeart/2005/8/layout/bProcess2"/>
    <dgm:cxn modelId="{11C45A43-F353-436D-8232-D8B9BCACC63E}" type="presParOf" srcId="{5E4A7190-B15A-4432-88F7-4D1CADB7D4E0}" destId="{2A4EE634-D1A7-4E00-A2C9-C1DB6DBCA8F0}" srcOrd="1" destOrd="0" presId="urn:microsoft.com/office/officeart/2005/8/layout/bProcess2"/>
    <dgm:cxn modelId="{7B35F783-0B3E-4518-A9C3-D46B7E717AE3}" type="presParOf" srcId="{329F9AD5-5752-47F2-B99C-0FB4AC8DC666}" destId="{48CF2899-EEEA-45E9-AE82-6C54CCC21CA2}" srcOrd="9" destOrd="0" presId="urn:microsoft.com/office/officeart/2005/8/layout/bProcess2"/>
    <dgm:cxn modelId="{258F080E-28C7-42D5-B3D9-2E2516CC7B0F}" type="presParOf" srcId="{329F9AD5-5752-47F2-B99C-0FB4AC8DC666}" destId="{B1A10CCC-2B92-4AC8-93A3-DF6FF1B969C4}" srcOrd="10" destOrd="0" presId="urn:microsoft.com/office/officeart/2005/8/layout/bProcess2"/>
    <dgm:cxn modelId="{0DF81DE7-BA69-4F30-BDB9-3708D4EE7756}" type="presParOf" srcId="{B1A10CCC-2B92-4AC8-93A3-DF6FF1B969C4}" destId="{C82947BB-F811-41A7-B87B-994DBBBAEB96}" srcOrd="0" destOrd="0" presId="urn:microsoft.com/office/officeart/2005/8/layout/bProcess2"/>
    <dgm:cxn modelId="{5932C4AB-623A-4AB8-802C-72AB92ED1667}" type="presParOf" srcId="{B1A10CCC-2B92-4AC8-93A3-DF6FF1B969C4}" destId="{074C4404-8771-4F0C-949E-0BD352E79821}" srcOrd="1" destOrd="0" presId="urn:microsoft.com/office/officeart/2005/8/layout/bProcess2"/>
    <dgm:cxn modelId="{96BD7680-A04E-46E0-A8EF-62906DC561A4}" type="presParOf" srcId="{329F9AD5-5752-47F2-B99C-0FB4AC8DC666}" destId="{72EB671B-E83D-4FB8-B903-F1CB976DFE25}" srcOrd="11" destOrd="0" presId="urn:microsoft.com/office/officeart/2005/8/layout/bProcess2"/>
    <dgm:cxn modelId="{347F0569-D9E3-40C2-81F2-B0E690550243}" type="presParOf" srcId="{329F9AD5-5752-47F2-B99C-0FB4AC8DC666}" destId="{CC288684-8CD4-4099-AD07-502FF4336A29}" srcOrd="12" destOrd="0" presId="urn:microsoft.com/office/officeart/2005/8/layout/bProcess2"/>
    <dgm:cxn modelId="{E46F1881-927B-422D-A88D-475AA721F54F}" type="presParOf" srcId="{CC288684-8CD4-4099-AD07-502FF4336A29}" destId="{4D6EC2BD-8D24-4FB3-99DB-C4320EF168D9}" srcOrd="0" destOrd="0" presId="urn:microsoft.com/office/officeart/2005/8/layout/bProcess2"/>
    <dgm:cxn modelId="{60ABE10E-A990-4A83-B683-7718B0176D19}" type="presParOf" srcId="{CC288684-8CD4-4099-AD07-502FF4336A29}" destId="{7F880052-5EF7-4637-B6D3-90DD0DB7F28F}" srcOrd="1" destOrd="0" presId="urn:microsoft.com/office/officeart/2005/8/layout/bProcess2"/>
    <dgm:cxn modelId="{A12C09E4-710D-45CB-92C1-58536FC992D9}" type="presParOf" srcId="{329F9AD5-5752-47F2-B99C-0FB4AC8DC666}" destId="{38417AA3-F891-4580-9FBD-55547F30DAFD}" srcOrd="13" destOrd="0" presId="urn:microsoft.com/office/officeart/2005/8/layout/bProcess2"/>
    <dgm:cxn modelId="{CCAEE31D-8A90-4120-AB78-B986BE57CBFC}" type="presParOf" srcId="{329F9AD5-5752-47F2-B99C-0FB4AC8DC666}" destId="{70B3845A-EA3D-4D21-B9C0-64C110B5A027}" srcOrd="14" destOrd="0" presId="urn:microsoft.com/office/officeart/2005/8/layout/bProcess2"/>
    <dgm:cxn modelId="{9465A7F4-651F-4510-A41B-8B9CA73E77F5}" type="presParOf" srcId="{70B3845A-EA3D-4D21-B9C0-64C110B5A027}" destId="{63694DE3-0F7C-4237-8100-44797083410E}" srcOrd="0" destOrd="0" presId="urn:microsoft.com/office/officeart/2005/8/layout/bProcess2"/>
    <dgm:cxn modelId="{C6256E10-14D3-48EA-BC38-72250DEF95AC}" type="presParOf" srcId="{70B3845A-EA3D-4D21-B9C0-64C110B5A027}" destId="{F6A9ED60-CA51-4FD2-9044-66F922B9B605}" srcOrd="1" destOrd="0" presId="urn:microsoft.com/office/officeart/2005/8/layout/bProcess2"/>
    <dgm:cxn modelId="{C2B7CF60-2404-4CA8-801A-465911BD6F6A}" type="presParOf" srcId="{329F9AD5-5752-47F2-B99C-0FB4AC8DC666}" destId="{275B6280-F9FC-4D9C-BD49-6C0FD71A0674}" srcOrd="15" destOrd="0" presId="urn:microsoft.com/office/officeart/2005/8/layout/bProcess2"/>
    <dgm:cxn modelId="{79A753EF-8EAE-47BC-9242-35BD261C0729}" type="presParOf" srcId="{329F9AD5-5752-47F2-B99C-0FB4AC8DC666}" destId="{5EBCB22B-2BE0-40A6-9A43-9DE7F5DA227E}" srcOrd="16"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EDDE3B-7309-4285-9976-4E5FD9F5BD8C}" type="doc">
      <dgm:prSet loTypeId="urn:microsoft.com/office/officeart/2005/8/layout/arrow2" loCatId="process" qsTypeId="urn:microsoft.com/office/officeart/2005/8/quickstyle/simple1" qsCatId="simple" csTypeId="urn:microsoft.com/office/officeart/2005/8/colors/accent1_2" csCatId="accent1" phldr="1"/>
      <dgm:spPr/>
    </dgm:pt>
    <dgm:pt modelId="{2165389D-956C-4189-B5C4-FBBB477B0AA0}" type="pres">
      <dgm:prSet presAssocID="{F8EDDE3B-7309-4285-9976-4E5FD9F5BD8C}" presName="arrowDiagram" presStyleCnt="0">
        <dgm:presLayoutVars>
          <dgm:chMax val="5"/>
          <dgm:dir/>
          <dgm:resizeHandles val="exact"/>
        </dgm:presLayoutVars>
      </dgm:prSet>
      <dgm:spPr/>
    </dgm:pt>
  </dgm:ptLst>
  <dgm:cxnLst>
    <dgm:cxn modelId="{8A95A6B7-B2F4-4405-BE8E-C9FD04E6AC8D}" type="presOf" srcId="{F8EDDE3B-7309-4285-9976-4E5FD9F5BD8C}" destId="{2165389D-956C-4189-B5C4-FBBB477B0AA0}" srcOrd="0" destOrd="0" presId="urn:microsoft.com/office/officeart/2005/8/layout/arrow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F73788-9E2F-4443-9CE9-B0D93DCF006E}" type="doc">
      <dgm:prSet loTypeId="urn:microsoft.com/office/officeart/2005/8/layout/arrow2" loCatId="process" qsTypeId="urn:microsoft.com/office/officeart/2005/8/quickstyle/simple1" qsCatId="simple" csTypeId="urn:microsoft.com/office/officeart/2005/8/colors/accent1_2" csCatId="accent1" phldr="1"/>
      <dgm:spPr/>
    </dgm:pt>
    <dgm:pt modelId="{CF6218FE-9DF2-4058-B714-D28935EDD7E7}">
      <dgm:prSet phldrT="[Text]" phldr="1"/>
      <dgm:spPr/>
      <dgm:t>
        <a:bodyPr/>
        <a:lstStyle/>
        <a:p>
          <a:endParaRPr lang="en-US" dirty="0"/>
        </a:p>
      </dgm:t>
    </dgm:pt>
    <dgm:pt modelId="{20664ADB-1AB0-4B81-BC33-49DD1E052CF9}" type="parTrans" cxnId="{E5F2D438-2735-4FF2-8657-F3BCC26BF444}">
      <dgm:prSet/>
      <dgm:spPr/>
      <dgm:t>
        <a:bodyPr/>
        <a:lstStyle/>
        <a:p>
          <a:endParaRPr lang="en-US"/>
        </a:p>
      </dgm:t>
    </dgm:pt>
    <dgm:pt modelId="{6B0CBAA5-0952-463C-B7EB-1D2141043B0C}" type="sibTrans" cxnId="{E5F2D438-2735-4FF2-8657-F3BCC26BF444}">
      <dgm:prSet/>
      <dgm:spPr/>
      <dgm:t>
        <a:bodyPr/>
        <a:lstStyle/>
        <a:p>
          <a:endParaRPr lang="en-US"/>
        </a:p>
      </dgm:t>
    </dgm:pt>
    <dgm:pt modelId="{8FD49A10-0ABE-48D4-97B5-442C40E49DF2}">
      <dgm:prSet phldrT="[Text]" phldr="1"/>
      <dgm:spPr/>
      <dgm:t>
        <a:bodyPr/>
        <a:lstStyle/>
        <a:p>
          <a:endParaRPr lang="en-US" dirty="0"/>
        </a:p>
      </dgm:t>
    </dgm:pt>
    <dgm:pt modelId="{938DCBB8-2729-450C-BF1B-06AF4AAB9889}" type="parTrans" cxnId="{FB617576-8B74-4070-B112-71957C9E6694}">
      <dgm:prSet/>
      <dgm:spPr/>
      <dgm:t>
        <a:bodyPr/>
        <a:lstStyle/>
        <a:p>
          <a:endParaRPr lang="en-US"/>
        </a:p>
      </dgm:t>
    </dgm:pt>
    <dgm:pt modelId="{93F12C6E-0683-482F-A362-867A46815503}" type="sibTrans" cxnId="{FB617576-8B74-4070-B112-71957C9E6694}">
      <dgm:prSet/>
      <dgm:spPr/>
      <dgm:t>
        <a:bodyPr/>
        <a:lstStyle/>
        <a:p>
          <a:endParaRPr lang="en-US"/>
        </a:p>
      </dgm:t>
    </dgm:pt>
    <dgm:pt modelId="{F14AC02C-A339-4CBB-B3A2-6F168BCB8675}">
      <dgm:prSet phldrT="[Text]" phldr="1"/>
      <dgm:spPr/>
      <dgm:t>
        <a:bodyPr/>
        <a:lstStyle/>
        <a:p>
          <a:endParaRPr lang="en-US" dirty="0"/>
        </a:p>
      </dgm:t>
    </dgm:pt>
    <dgm:pt modelId="{77720409-94C7-40C2-B6CC-E8A1CAD25DD1}" type="parTrans" cxnId="{E34E49F3-95D4-4AA6-8211-D542C2134D34}">
      <dgm:prSet/>
      <dgm:spPr/>
      <dgm:t>
        <a:bodyPr/>
        <a:lstStyle/>
        <a:p>
          <a:endParaRPr lang="en-US"/>
        </a:p>
      </dgm:t>
    </dgm:pt>
    <dgm:pt modelId="{188A6080-75B8-48D2-8D89-A8F86E563137}" type="sibTrans" cxnId="{E34E49F3-95D4-4AA6-8211-D542C2134D34}">
      <dgm:prSet/>
      <dgm:spPr/>
      <dgm:t>
        <a:bodyPr/>
        <a:lstStyle/>
        <a:p>
          <a:endParaRPr lang="en-US"/>
        </a:p>
      </dgm:t>
    </dgm:pt>
    <dgm:pt modelId="{D592B805-ACEB-448C-AA65-9EF0A964A367}" type="pres">
      <dgm:prSet presAssocID="{7BF73788-9E2F-4443-9CE9-B0D93DCF006E}" presName="arrowDiagram" presStyleCnt="0">
        <dgm:presLayoutVars>
          <dgm:chMax val="5"/>
          <dgm:dir/>
          <dgm:resizeHandles val="exact"/>
        </dgm:presLayoutVars>
      </dgm:prSet>
      <dgm:spPr/>
    </dgm:pt>
    <dgm:pt modelId="{8B3E541D-EC3E-4403-A789-4D4735250861}" type="pres">
      <dgm:prSet presAssocID="{7BF73788-9E2F-4443-9CE9-B0D93DCF006E}" presName="arrow" presStyleLbl="bgShp" presStyleIdx="0" presStyleCnt="1" custAng="3983738" custScaleX="80025" custScaleY="57007"/>
      <dgm:spPr>
        <a:solidFill>
          <a:srgbClr val="FFC000"/>
        </a:solidFill>
      </dgm:spPr>
    </dgm:pt>
    <dgm:pt modelId="{59092F96-02C2-496D-A034-4AC682B4882F}" type="pres">
      <dgm:prSet presAssocID="{7BF73788-9E2F-4443-9CE9-B0D93DCF006E}" presName="arrowDiagram3" presStyleCnt="0"/>
      <dgm:spPr/>
    </dgm:pt>
    <dgm:pt modelId="{C944B667-F902-47C5-8D92-8633606E64CC}" type="pres">
      <dgm:prSet presAssocID="{CF6218FE-9DF2-4058-B714-D28935EDD7E7}" presName="bullet3a" presStyleLbl="node1" presStyleIdx="0" presStyleCnt="3" custLinFactX="400000" custLinFactY="-604609" custLinFactNeighborX="418991" custLinFactNeighborY="-700000"/>
      <dgm:spPr/>
    </dgm:pt>
    <dgm:pt modelId="{69C96A34-F552-4671-90FA-9A8A8FB1EFE2}" type="pres">
      <dgm:prSet presAssocID="{CF6218FE-9DF2-4058-B714-D28935EDD7E7}" presName="textBox3a" presStyleLbl="revTx" presStyleIdx="0" presStyleCnt="3">
        <dgm:presLayoutVars>
          <dgm:bulletEnabled val="1"/>
        </dgm:presLayoutVars>
      </dgm:prSet>
      <dgm:spPr/>
      <dgm:t>
        <a:bodyPr/>
        <a:lstStyle/>
        <a:p>
          <a:endParaRPr lang="en-US"/>
        </a:p>
      </dgm:t>
    </dgm:pt>
    <dgm:pt modelId="{457FE33C-C123-41DF-B2E4-87DCFD65DCD6}" type="pres">
      <dgm:prSet presAssocID="{8FD49A10-0ABE-48D4-97B5-442C40E49DF2}" presName="bullet3b" presStyleLbl="node1" presStyleIdx="1" presStyleCnt="3" custLinFactX="110505" custLinFactNeighborX="200000" custLinFactNeighborY="12078"/>
      <dgm:spPr/>
    </dgm:pt>
    <dgm:pt modelId="{15EAB868-6354-449D-A817-2533AC8CDAD5}" type="pres">
      <dgm:prSet presAssocID="{8FD49A10-0ABE-48D4-97B5-442C40E49DF2}" presName="textBox3b" presStyleLbl="revTx" presStyleIdx="1" presStyleCnt="3">
        <dgm:presLayoutVars>
          <dgm:bulletEnabled val="1"/>
        </dgm:presLayoutVars>
      </dgm:prSet>
      <dgm:spPr/>
      <dgm:t>
        <a:bodyPr/>
        <a:lstStyle/>
        <a:p>
          <a:endParaRPr lang="en-US"/>
        </a:p>
      </dgm:t>
    </dgm:pt>
    <dgm:pt modelId="{E3DAFB55-C4C9-4DF7-92FD-3AA2CE84662E}" type="pres">
      <dgm:prSet presAssocID="{F14AC02C-A339-4CBB-B3A2-6F168BCB8675}" presName="bullet3c" presStyleLbl="node1" presStyleIdx="2" presStyleCnt="3" custLinFactY="233156" custLinFactNeighborX="30673" custLinFactNeighborY="300000"/>
      <dgm:spPr/>
    </dgm:pt>
    <dgm:pt modelId="{6DD9D663-BBDC-45D9-B938-25DEF99A25EF}" type="pres">
      <dgm:prSet presAssocID="{F14AC02C-A339-4CBB-B3A2-6F168BCB8675}" presName="textBox3c" presStyleLbl="revTx" presStyleIdx="2" presStyleCnt="3">
        <dgm:presLayoutVars>
          <dgm:bulletEnabled val="1"/>
        </dgm:presLayoutVars>
      </dgm:prSet>
      <dgm:spPr/>
      <dgm:t>
        <a:bodyPr/>
        <a:lstStyle/>
        <a:p>
          <a:endParaRPr lang="en-US"/>
        </a:p>
      </dgm:t>
    </dgm:pt>
  </dgm:ptLst>
  <dgm:cxnLst>
    <dgm:cxn modelId="{FB617576-8B74-4070-B112-71957C9E6694}" srcId="{7BF73788-9E2F-4443-9CE9-B0D93DCF006E}" destId="{8FD49A10-0ABE-48D4-97B5-442C40E49DF2}" srcOrd="1" destOrd="0" parTransId="{938DCBB8-2729-450C-BF1B-06AF4AAB9889}" sibTransId="{93F12C6E-0683-482F-A362-867A46815503}"/>
    <dgm:cxn modelId="{E34E49F3-95D4-4AA6-8211-D542C2134D34}" srcId="{7BF73788-9E2F-4443-9CE9-B0D93DCF006E}" destId="{F14AC02C-A339-4CBB-B3A2-6F168BCB8675}" srcOrd="2" destOrd="0" parTransId="{77720409-94C7-40C2-B6CC-E8A1CAD25DD1}" sibTransId="{188A6080-75B8-48D2-8D89-A8F86E563137}"/>
    <dgm:cxn modelId="{7466D47C-DB43-41AB-976E-621986B9D8FB}" type="presOf" srcId="{CF6218FE-9DF2-4058-B714-D28935EDD7E7}" destId="{69C96A34-F552-4671-90FA-9A8A8FB1EFE2}" srcOrd="0" destOrd="0" presId="urn:microsoft.com/office/officeart/2005/8/layout/arrow2"/>
    <dgm:cxn modelId="{107826F9-529E-49E2-BAAF-6E76B398D54C}" type="presOf" srcId="{7BF73788-9E2F-4443-9CE9-B0D93DCF006E}" destId="{D592B805-ACEB-448C-AA65-9EF0A964A367}" srcOrd="0" destOrd="0" presId="urn:microsoft.com/office/officeart/2005/8/layout/arrow2"/>
    <dgm:cxn modelId="{E5F2D438-2735-4FF2-8657-F3BCC26BF444}" srcId="{7BF73788-9E2F-4443-9CE9-B0D93DCF006E}" destId="{CF6218FE-9DF2-4058-B714-D28935EDD7E7}" srcOrd="0" destOrd="0" parTransId="{20664ADB-1AB0-4B81-BC33-49DD1E052CF9}" sibTransId="{6B0CBAA5-0952-463C-B7EB-1D2141043B0C}"/>
    <dgm:cxn modelId="{CB258A17-CF94-4733-AFFD-5B9F6143279A}" type="presOf" srcId="{F14AC02C-A339-4CBB-B3A2-6F168BCB8675}" destId="{6DD9D663-BBDC-45D9-B938-25DEF99A25EF}" srcOrd="0" destOrd="0" presId="urn:microsoft.com/office/officeart/2005/8/layout/arrow2"/>
    <dgm:cxn modelId="{4423647C-4F18-4D5B-996A-03EF9B1C047C}" type="presOf" srcId="{8FD49A10-0ABE-48D4-97B5-442C40E49DF2}" destId="{15EAB868-6354-449D-A817-2533AC8CDAD5}" srcOrd="0" destOrd="0" presId="urn:microsoft.com/office/officeart/2005/8/layout/arrow2"/>
    <dgm:cxn modelId="{6A7C9000-B491-437C-BCE1-ECFA454A9866}" type="presParOf" srcId="{D592B805-ACEB-448C-AA65-9EF0A964A367}" destId="{8B3E541D-EC3E-4403-A789-4D4735250861}" srcOrd="0" destOrd="0" presId="urn:microsoft.com/office/officeart/2005/8/layout/arrow2"/>
    <dgm:cxn modelId="{61EAA45C-6BD1-48D1-8AFC-63E791946F60}" type="presParOf" srcId="{D592B805-ACEB-448C-AA65-9EF0A964A367}" destId="{59092F96-02C2-496D-A034-4AC682B4882F}" srcOrd="1" destOrd="0" presId="urn:microsoft.com/office/officeart/2005/8/layout/arrow2"/>
    <dgm:cxn modelId="{33CAEFAC-8172-4B3C-B665-E74463911E0D}" type="presParOf" srcId="{59092F96-02C2-496D-A034-4AC682B4882F}" destId="{C944B667-F902-47C5-8D92-8633606E64CC}" srcOrd="0" destOrd="0" presId="urn:microsoft.com/office/officeart/2005/8/layout/arrow2"/>
    <dgm:cxn modelId="{F18E9251-DC16-4976-9A27-3E36F638BC69}" type="presParOf" srcId="{59092F96-02C2-496D-A034-4AC682B4882F}" destId="{69C96A34-F552-4671-90FA-9A8A8FB1EFE2}" srcOrd="1" destOrd="0" presId="urn:microsoft.com/office/officeart/2005/8/layout/arrow2"/>
    <dgm:cxn modelId="{9CEAD7BB-C2E3-4296-868B-4C891BF80047}" type="presParOf" srcId="{59092F96-02C2-496D-A034-4AC682B4882F}" destId="{457FE33C-C123-41DF-B2E4-87DCFD65DCD6}" srcOrd="2" destOrd="0" presId="urn:microsoft.com/office/officeart/2005/8/layout/arrow2"/>
    <dgm:cxn modelId="{CBDC4A0E-A1A1-4260-B9C5-A6A34D67BF01}" type="presParOf" srcId="{59092F96-02C2-496D-A034-4AC682B4882F}" destId="{15EAB868-6354-449D-A817-2533AC8CDAD5}" srcOrd="3" destOrd="0" presId="urn:microsoft.com/office/officeart/2005/8/layout/arrow2"/>
    <dgm:cxn modelId="{F659C811-DCC2-4E3A-AB00-4ED29C1E688A}" type="presParOf" srcId="{59092F96-02C2-496D-A034-4AC682B4882F}" destId="{E3DAFB55-C4C9-4DF7-92FD-3AA2CE84662E}" srcOrd="4" destOrd="0" presId="urn:microsoft.com/office/officeart/2005/8/layout/arrow2"/>
    <dgm:cxn modelId="{A9829CFE-828D-4202-A1BD-5A4D1FBF958A}" type="presParOf" srcId="{59092F96-02C2-496D-A034-4AC682B4882F}" destId="{6DD9D663-BBDC-45D9-B938-25DEF99A25EF}" srcOrd="5" destOrd="0" presId="urn:microsoft.com/office/officeart/2005/8/layout/arrow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A0FBEB-183F-425C-9B78-8DE039B4A555}" type="doc">
      <dgm:prSet loTypeId="urn:microsoft.com/office/officeart/2005/8/layout/pyramid2" loCatId="pyramid" qsTypeId="urn:microsoft.com/office/officeart/2005/8/quickstyle/simple1" qsCatId="simple" csTypeId="urn:microsoft.com/office/officeart/2005/8/colors/accent1_2" csCatId="accent1" phldr="1"/>
      <dgm:spPr/>
    </dgm:pt>
    <dgm:pt modelId="{868AC76C-A06D-4B3E-8DD1-5D713FF39720}">
      <dgm:prSet phldrT="[Text]"/>
      <dgm:spPr>
        <a:scene3d>
          <a:camera prst="isometricLeftDown"/>
          <a:lightRig rig="threePt" dir="t"/>
        </a:scene3d>
      </dgm:spPr>
      <dgm:t>
        <a:bodyPr/>
        <a:lstStyle/>
        <a:p>
          <a:r>
            <a:rPr lang="en-US" dirty="0" smtClean="0"/>
            <a:t>Ultimate</a:t>
          </a:r>
          <a:endParaRPr lang="en-US" dirty="0"/>
        </a:p>
      </dgm:t>
    </dgm:pt>
    <dgm:pt modelId="{F2B3939C-F9AF-48FC-A39B-E756D552C081}" type="parTrans" cxnId="{633EE462-5A2C-4324-AB1F-10DEC0D5A485}">
      <dgm:prSet/>
      <dgm:spPr/>
      <dgm:t>
        <a:bodyPr/>
        <a:lstStyle/>
        <a:p>
          <a:endParaRPr lang="en-US"/>
        </a:p>
      </dgm:t>
    </dgm:pt>
    <dgm:pt modelId="{F4F82315-297C-41C1-AF7F-B626370D13BE}" type="sibTrans" cxnId="{633EE462-5A2C-4324-AB1F-10DEC0D5A485}">
      <dgm:prSet/>
      <dgm:spPr/>
      <dgm:t>
        <a:bodyPr/>
        <a:lstStyle/>
        <a:p>
          <a:endParaRPr lang="en-US"/>
        </a:p>
      </dgm:t>
    </dgm:pt>
    <dgm:pt modelId="{B2E8F57B-3628-484A-8FE6-0E46B244A9AE}">
      <dgm:prSet phldrT="[Text]"/>
      <dgm:spPr>
        <a:effectLst>
          <a:glow rad="228600">
            <a:schemeClr val="accent6">
              <a:satMod val="175000"/>
              <a:alpha val="40000"/>
            </a:schemeClr>
          </a:glow>
        </a:effectLst>
        <a:scene3d>
          <a:camera prst="isometricLeftDown"/>
          <a:lightRig rig="threePt" dir="t"/>
        </a:scene3d>
      </dgm:spPr>
      <dgm:t>
        <a:bodyPr/>
        <a:lstStyle/>
        <a:p>
          <a:r>
            <a:rPr lang="en-US" dirty="0" smtClean="0"/>
            <a:t>Positive</a:t>
          </a:r>
          <a:endParaRPr lang="en-US" dirty="0"/>
        </a:p>
      </dgm:t>
    </dgm:pt>
    <dgm:pt modelId="{6F1E3265-D9C6-4B46-8270-2E424DBA1A8F}" type="parTrans" cxnId="{626CDB55-0F07-4FBA-AAB2-210C5CEB6076}">
      <dgm:prSet/>
      <dgm:spPr/>
      <dgm:t>
        <a:bodyPr/>
        <a:lstStyle/>
        <a:p>
          <a:endParaRPr lang="en-US"/>
        </a:p>
      </dgm:t>
    </dgm:pt>
    <dgm:pt modelId="{8EB13A32-7BAA-47BF-AFFA-B202FE6F7A74}" type="sibTrans" cxnId="{626CDB55-0F07-4FBA-AAB2-210C5CEB6076}">
      <dgm:prSet/>
      <dgm:spPr/>
      <dgm:t>
        <a:bodyPr/>
        <a:lstStyle/>
        <a:p>
          <a:endParaRPr lang="en-US"/>
        </a:p>
      </dgm:t>
    </dgm:pt>
    <dgm:pt modelId="{19599BB0-D447-407E-A0C7-82289E8779E1}">
      <dgm:prSet phldrT="[Text]"/>
      <dgm:spPr>
        <a:effectLst>
          <a:glow rad="101600">
            <a:schemeClr val="tx1">
              <a:lumMod val="65000"/>
              <a:lumOff val="35000"/>
              <a:alpha val="60000"/>
            </a:schemeClr>
          </a:glow>
        </a:effectLst>
        <a:scene3d>
          <a:camera prst="isometricLeftDown"/>
          <a:lightRig rig="threePt" dir="t"/>
        </a:scene3d>
      </dgm:spPr>
      <dgm:t>
        <a:bodyPr/>
        <a:lstStyle/>
        <a:p>
          <a:r>
            <a:rPr lang="en-US" dirty="0" smtClean="0"/>
            <a:t>Destructive</a:t>
          </a:r>
          <a:endParaRPr lang="en-US" dirty="0"/>
        </a:p>
      </dgm:t>
    </dgm:pt>
    <dgm:pt modelId="{8BAC13A1-5A6F-4393-909D-45CAC09A96C6}" type="parTrans" cxnId="{42B699E9-2444-4501-BD11-1F099260713A}">
      <dgm:prSet/>
      <dgm:spPr/>
      <dgm:t>
        <a:bodyPr/>
        <a:lstStyle/>
        <a:p>
          <a:endParaRPr lang="en-US"/>
        </a:p>
      </dgm:t>
    </dgm:pt>
    <dgm:pt modelId="{D5EC0651-3D89-4FC8-8BF6-4A6CD09C03B6}" type="sibTrans" cxnId="{42B699E9-2444-4501-BD11-1F099260713A}">
      <dgm:prSet/>
      <dgm:spPr/>
      <dgm:t>
        <a:bodyPr/>
        <a:lstStyle/>
        <a:p>
          <a:endParaRPr lang="en-US"/>
        </a:p>
      </dgm:t>
    </dgm:pt>
    <dgm:pt modelId="{B4AC6BDF-142C-4A9C-A2AE-CAD3A01BE2D6}">
      <dgm:prSet phldrT="[Text]"/>
      <dgm:spPr>
        <a:effectLst>
          <a:glow rad="228600">
            <a:schemeClr val="accent4">
              <a:satMod val="175000"/>
              <a:alpha val="40000"/>
            </a:schemeClr>
          </a:glow>
        </a:effectLst>
        <a:scene3d>
          <a:camera prst="isometricLeftDown"/>
          <a:lightRig rig="threePt" dir="t"/>
        </a:scene3d>
      </dgm:spPr>
      <dgm:t>
        <a:bodyPr/>
        <a:lstStyle/>
        <a:p>
          <a:r>
            <a:rPr lang="en-US" dirty="0" smtClean="0"/>
            <a:t>Negative</a:t>
          </a:r>
          <a:endParaRPr lang="en-US" dirty="0"/>
        </a:p>
      </dgm:t>
    </dgm:pt>
    <dgm:pt modelId="{9206E1F0-05F1-4456-8322-862AA9F39AC4}" type="parTrans" cxnId="{1F4F4EFE-9135-4D86-9ECB-261621C10C72}">
      <dgm:prSet/>
      <dgm:spPr/>
      <dgm:t>
        <a:bodyPr/>
        <a:lstStyle/>
        <a:p>
          <a:endParaRPr lang="en-US"/>
        </a:p>
      </dgm:t>
    </dgm:pt>
    <dgm:pt modelId="{2604CF1A-A02B-4AB1-9886-55C75D75461F}" type="sibTrans" cxnId="{1F4F4EFE-9135-4D86-9ECB-261621C10C72}">
      <dgm:prSet/>
      <dgm:spPr/>
      <dgm:t>
        <a:bodyPr/>
        <a:lstStyle/>
        <a:p>
          <a:endParaRPr lang="en-US"/>
        </a:p>
      </dgm:t>
    </dgm:pt>
    <dgm:pt modelId="{BF91CA48-43C1-4D77-B3EF-738EAD9E7D5A}">
      <dgm:prSet phldrT="[Text]"/>
      <dgm:spPr>
        <a:effectLst>
          <a:glow rad="139700">
            <a:schemeClr val="accent5">
              <a:satMod val="175000"/>
              <a:alpha val="40000"/>
            </a:schemeClr>
          </a:glow>
        </a:effectLst>
        <a:scene3d>
          <a:camera prst="isometricLeftDown"/>
          <a:lightRig rig="threePt" dir="t"/>
        </a:scene3d>
      </dgm:spPr>
      <dgm:t>
        <a:bodyPr/>
        <a:lstStyle/>
        <a:p>
          <a:r>
            <a:rPr lang="en-US" dirty="0" smtClean="0"/>
            <a:t>Useless</a:t>
          </a:r>
          <a:endParaRPr lang="en-US" dirty="0"/>
        </a:p>
      </dgm:t>
    </dgm:pt>
    <dgm:pt modelId="{46D51EF3-AE51-4069-96EB-07CC54D4F1CA}" type="parTrans" cxnId="{41C3859A-4F8C-4A12-8142-D1D22CFBD693}">
      <dgm:prSet/>
      <dgm:spPr/>
      <dgm:t>
        <a:bodyPr/>
        <a:lstStyle/>
        <a:p>
          <a:endParaRPr lang="en-US"/>
        </a:p>
      </dgm:t>
    </dgm:pt>
    <dgm:pt modelId="{F78A6560-73D8-42AE-ADDE-C23D32E41906}" type="sibTrans" cxnId="{41C3859A-4F8C-4A12-8142-D1D22CFBD693}">
      <dgm:prSet/>
      <dgm:spPr/>
      <dgm:t>
        <a:bodyPr/>
        <a:lstStyle/>
        <a:p>
          <a:endParaRPr lang="en-US"/>
        </a:p>
      </dgm:t>
    </dgm:pt>
    <dgm:pt modelId="{0F297C73-5C9B-4AC3-9348-08A83EFC2EF8}">
      <dgm:prSet phldrT="[Text]"/>
      <dgm:spPr>
        <a:effectLst>
          <a:glow rad="228600">
            <a:schemeClr val="accent4">
              <a:satMod val="175000"/>
              <a:alpha val="40000"/>
            </a:schemeClr>
          </a:glow>
        </a:effectLst>
        <a:scene3d>
          <a:camera prst="isometricLeftDown"/>
          <a:lightRig rig="threePt" dir="t"/>
        </a:scene3d>
      </dgm:spPr>
      <dgm:t>
        <a:bodyPr/>
        <a:lstStyle/>
        <a:p>
          <a:r>
            <a:rPr lang="en-US" dirty="0" smtClean="0"/>
            <a:t>Constructive</a:t>
          </a:r>
          <a:endParaRPr lang="en-US" dirty="0"/>
        </a:p>
      </dgm:t>
    </dgm:pt>
    <dgm:pt modelId="{B6358E71-77FB-4E18-AC36-16D1AEDC9C6D}" type="parTrans" cxnId="{D0C78AA0-0CDC-4A22-B38E-2358EFF94E4F}">
      <dgm:prSet/>
      <dgm:spPr/>
      <dgm:t>
        <a:bodyPr/>
        <a:lstStyle/>
        <a:p>
          <a:endParaRPr lang="en-US"/>
        </a:p>
      </dgm:t>
    </dgm:pt>
    <dgm:pt modelId="{455822B7-EF3E-468C-9DA6-909463E94577}" type="sibTrans" cxnId="{D0C78AA0-0CDC-4A22-B38E-2358EFF94E4F}">
      <dgm:prSet/>
      <dgm:spPr/>
      <dgm:t>
        <a:bodyPr/>
        <a:lstStyle/>
        <a:p>
          <a:endParaRPr lang="en-US"/>
        </a:p>
      </dgm:t>
    </dgm:pt>
    <dgm:pt modelId="{F18E101E-1CFF-4A7D-8516-B5AA36096416}" type="pres">
      <dgm:prSet presAssocID="{30A0FBEB-183F-425C-9B78-8DE039B4A555}" presName="compositeShape" presStyleCnt="0">
        <dgm:presLayoutVars>
          <dgm:dir/>
          <dgm:resizeHandles/>
        </dgm:presLayoutVars>
      </dgm:prSet>
      <dgm:spPr/>
    </dgm:pt>
    <dgm:pt modelId="{9614599B-1605-4EA5-840B-A11A3C368A5F}" type="pres">
      <dgm:prSet presAssocID="{30A0FBEB-183F-425C-9B78-8DE039B4A555}" presName="pyramid" presStyleLbl="node1" presStyleIdx="0" presStyleCnt="1">
        <dgm:style>
          <a:lnRef idx="0">
            <a:schemeClr val="accent2"/>
          </a:lnRef>
          <a:fillRef idx="3">
            <a:schemeClr val="accent2"/>
          </a:fillRef>
          <a:effectRef idx="3">
            <a:schemeClr val="accent2"/>
          </a:effectRef>
          <a:fontRef idx="minor">
            <a:schemeClr val="lt1"/>
          </a:fontRef>
        </dgm:style>
      </dgm:prSet>
      <dgm:spPr/>
    </dgm:pt>
    <dgm:pt modelId="{CA7DD82D-719E-4F32-B4B8-FDDA474261B9}" type="pres">
      <dgm:prSet presAssocID="{30A0FBEB-183F-425C-9B78-8DE039B4A555}" presName="theList" presStyleCnt="0"/>
      <dgm:spPr/>
    </dgm:pt>
    <dgm:pt modelId="{265FABE3-A56C-49B7-99D7-5DA8F3378668}" type="pres">
      <dgm:prSet presAssocID="{868AC76C-A06D-4B3E-8DD1-5D713FF39720}" presName="aNode" presStyleLbl="fgAcc1" presStyleIdx="0" presStyleCnt="6">
        <dgm:presLayoutVars>
          <dgm:bulletEnabled val="1"/>
        </dgm:presLayoutVars>
      </dgm:prSet>
      <dgm:spPr/>
      <dgm:t>
        <a:bodyPr/>
        <a:lstStyle/>
        <a:p>
          <a:endParaRPr lang="en-US"/>
        </a:p>
      </dgm:t>
    </dgm:pt>
    <dgm:pt modelId="{3300BA25-6F76-49F7-AF3D-025C92D41EB2}" type="pres">
      <dgm:prSet presAssocID="{868AC76C-A06D-4B3E-8DD1-5D713FF39720}" presName="aSpace" presStyleCnt="0"/>
      <dgm:spPr/>
    </dgm:pt>
    <dgm:pt modelId="{76B77D5A-3725-4E74-AA77-573E38309A36}" type="pres">
      <dgm:prSet presAssocID="{B2E8F57B-3628-484A-8FE6-0E46B244A9AE}" presName="aNode" presStyleLbl="fgAcc1" presStyleIdx="1" presStyleCnt="6">
        <dgm:presLayoutVars>
          <dgm:bulletEnabled val="1"/>
        </dgm:presLayoutVars>
      </dgm:prSet>
      <dgm:spPr/>
      <dgm:t>
        <a:bodyPr/>
        <a:lstStyle/>
        <a:p>
          <a:endParaRPr lang="en-US"/>
        </a:p>
      </dgm:t>
    </dgm:pt>
    <dgm:pt modelId="{DB0FDB0D-8209-4395-959F-21ED30B023E5}" type="pres">
      <dgm:prSet presAssocID="{B2E8F57B-3628-484A-8FE6-0E46B244A9AE}" presName="aSpace" presStyleCnt="0"/>
      <dgm:spPr/>
    </dgm:pt>
    <dgm:pt modelId="{BED9DE07-CDB9-419A-8CA3-03B1C5AB7936}" type="pres">
      <dgm:prSet presAssocID="{0F297C73-5C9B-4AC3-9348-08A83EFC2EF8}" presName="aNode" presStyleLbl="fgAcc1" presStyleIdx="2" presStyleCnt="6">
        <dgm:presLayoutVars>
          <dgm:bulletEnabled val="1"/>
        </dgm:presLayoutVars>
      </dgm:prSet>
      <dgm:spPr/>
      <dgm:t>
        <a:bodyPr/>
        <a:lstStyle/>
        <a:p>
          <a:endParaRPr lang="en-US"/>
        </a:p>
      </dgm:t>
    </dgm:pt>
    <dgm:pt modelId="{610A7315-8081-4CF5-BDCD-89ADC5AC1826}" type="pres">
      <dgm:prSet presAssocID="{0F297C73-5C9B-4AC3-9348-08A83EFC2EF8}" presName="aSpace" presStyleCnt="0"/>
      <dgm:spPr/>
    </dgm:pt>
    <dgm:pt modelId="{443F04FF-ADFF-4E9A-8436-6668CA10329B}" type="pres">
      <dgm:prSet presAssocID="{BF91CA48-43C1-4D77-B3EF-738EAD9E7D5A}" presName="aNode" presStyleLbl="fgAcc1" presStyleIdx="3" presStyleCnt="6">
        <dgm:presLayoutVars>
          <dgm:bulletEnabled val="1"/>
        </dgm:presLayoutVars>
      </dgm:prSet>
      <dgm:spPr/>
      <dgm:t>
        <a:bodyPr/>
        <a:lstStyle/>
        <a:p>
          <a:endParaRPr lang="en-US"/>
        </a:p>
      </dgm:t>
    </dgm:pt>
    <dgm:pt modelId="{687171D6-3281-40B2-9128-B83F217E61CD}" type="pres">
      <dgm:prSet presAssocID="{BF91CA48-43C1-4D77-B3EF-738EAD9E7D5A}" presName="aSpace" presStyleCnt="0"/>
      <dgm:spPr/>
    </dgm:pt>
    <dgm:pt modelId="{5CE12E09-80A0-4463-8FF7-F9018AA4E3C7}" type="pres">
      <dgm:prSet presAssocID="{B4AC6BDF-142C-4A9C-A2AE-CAD3A01BE2D6}" presName="aNode" presStyleLbl="fgAcc1" presStyleIdx="4" presStyleCnt="6">
        <dgm:presLayoutVars>
          <dgm:bulletEnabled val="1"/>
        </dgm:presLayoutVars>
      </dgm:prSet>
      <dgm:spPr/>
      <dgm:t>
        <a:bodyPr/>
        <a:lstStyle/>
        <a:p>
          <a:endParaRPr lang="en-US"/>
        </a:p>
      </dgm:t>
    </dgm:pt>
    <dgm:pt modelId="{1E903FFB-C6E8-46B6-B0B0-01E39C6736DB}" type="pres">
      <dgm:prSet presAssocID="{B4AC6BDF-142C-4A9C-A2AE-CAD3A01BE2D6}" presName="aSpace" presStyleCnt="0"/>
      <dgm:spPr/>
    </dgm:pt>
    <dgm:pt modelId="{6B345656-9625-4687-97F8-470879C415D9}" type="pres">
      <dgm:prSet presAssocID="{19599BB0-D447-407E-A0C7-82289E8779E1}" presName="aNode" presStyleLbl="fgAcc1" presStyleIdx="5" presStyleCnt="6">
        <dgm:presLayoutVars>
          <dgm:bulletEnabled val="1"/>
        </dgm:presLayoutVars>
      </dgm:prSet>
      <dgm:spPr/>
      <dgm:t>
        <a:bodyPr/>
        <a:lstStyle/>
        <a:p>
          <a:endParaRPr lang="en-US"/>
        </a:p>
      </dgm:t>
    </dgm:pt>
    <dgm:pt modelId="{80E0E4CF-5353-48BB-BB0E-194BEDA0F7A2}" type="pres">
      <dgm:prSet presAssocID="{19599BB0-D447-407E-A0C7-82289E8779E1}" presName="aSpace" presStyleCnt="0"/>
      <dgm:spPr/>
    </dgm:pt>
  </dgm:ptLst>
  <dgm:cxnLst>
    <dgm:cxn modelId="{1F4F4EFE-9135-4D86-9ECB-261621C10C72}" srcId="{30A0FBEB-183F-425C-9B78-8DE039B4A555}" destId="{B4AC6BDF-142C-4A9C-A2AE-CAD3A01BE2D6}" srcOrd="4" destOrd="0" parTransId="{9206E1F0-05F1-4456-8322-862AA9F39AC4}" sibTransId="{2604CF1A-A02B-4AB1-9886-55C75D75461F}"/>
    <dgm:cxn modelId="{8A5C457B-92E0-4A2F-81E1-1987BB97E90C}" type="presOf" srcId="{B2E8F57B-3628-484A-8FE6-0E46B244A9AE}" destId="{76B77D5A-3725-4E74-AA77-573E38309A36}" srcOrd="0" destOrd="0" presId="urn:microsoft.com/office/officeart/2005/8/layout/pyramid2"/>
    <dgm:cxn modelId="{D0C78AA0-0CDC-4A22-B38E-2358EFF94E4F}" srcId="{30A0FBEB-183F-425C-9B78-8DE039B4A555}" destId="{0F297C73-5C9B-4AC3-9348-08A83EFC2EF8}" srcOrd="2" destOrd="0" parTransId="{B6358E71-77FB-4E18-AC36-16D1AEDC9C6D}" sibTransId="{455822B7-EF3E-468C-9DA6-909463E94577}"/>
    <dgm:cxn modelId="{626CDB55-0F07-4FBA-AAB2-210C5CEB6076}" srcId="{30A0FBEB-183F-425C-9B78-8DE039B4A555}" destId="{B2E8F57B-3628-484A-8FE6-0E46B244A9AE}" srcOrd="1" destOrd="0" parTransId="{6F1E3265-D9C6-4B46-8270-2E424DBA1A8F}" sibTransId="{8EB13A32-7BAA-47BF-AFFA-B202FE6F7A74}"/>
    <dgm:cxn modelId="{41C3859A-4F8C-4A12-8142-D1D22CFBD693}" srcId="{30A0FBEB-183F-425C-9B78-8DE039B4A555}" destId="{BF91CA48-43C1-4D77-B3EF-738EAD9E7D5A}" srcOrd="3" destOrd="0" parTransId="{46D51EF3-AE51-4069-96EB-07CC54D4F1CA}" sibTransId="{F78A6560-73D8-42AE-ADDE-C23D32E41906}"/>
    <dgm:cxn modelId="{203F0584-CC2F-44FB-B607-96926C13A0A6}" type="presOf" srcId="{B4AC6BDF-142C-4A9C-A2AE-CAD3A01BE2D6}" destId="{5CE12E09-80A0-4463-8FF7-F9018AA4E3C7}" srcOrd="0" destOrd="0" presId="urn:microsoft.com/office/officeart/2005/8/layout/pyramid2"/>
    <dgm:cxn modelId="{A64874F4-B5DC-486C-BC5A-A4BAD694BFA4}" type="presOf" srcId="{868AC76C-A06D-4B3E-8DD1-5D713FF39720}" destId="{265FABE3-A56C-49B7-99D7-5DA8F3378668}" srcOrd="0" destOrd="0" presId="urn:microsoft.com/office/officeart/2005/8/layout/pyramid2"/>
    <dgm:cxn modelId="{42B699E9-2444-4501-BD11-1F099260713A}" srcId="{30A0FBEB-183F-425C-9B78-8DE039B4A555}" destId="{19599BB0-D447-407E-A0C7-82289E8779E1}" srcOrd="5" destOrd="0" parTransId="{8BAC13A1-5A6F-4393-909D-45CAC09A96C6}" sibTransId="{D5EC0651-3D89-4FC8-8BF6-4A6CD09C03B6}"/>
    <dgm:cxn modelId="{B594C1F6-8B73-4DED-8E5C-70E62D56C06F}" type="presOf" srcId="{BF91CA48-43C1-4D77-B3EF-738EAD9E7D5A}" destId="{443F04FF-ADFF-4E9A-8436-6668CA10329B}" srcOrd="0" destOrd="0" presId="urn:microsoft.com/office/officeart/2005/8/layout/pyramid2"/>
    <dgm:cxn modelId="{43DD2704-4B9A-48F2-93A2-5A15304EB2ED}" type="presOf" srcId="{30A0FBEB-183F-425C-9B78-8DE039B4A555}" destId="{F18E101E-1CFF-4A7D-8516-B5AA36096416}" srcOrd="0" destOrd="0" presId="urn:microsoft.com/office/officeart/2005/8/layout/pyramid2"/>
    <dgm:cxn modelId="{2F1B9B9C-C065-42CA-BEDF-6B829D29EBCD}" type="presOf" srcId="{19599BB0-D447-407E-A0C7-82289E8779E1}" destId="{6B345656-9625-4687-97F8-470879C415D9}" srcOrd="0" destOrd="0" presId="urn:microsoft.com/office/officeart/2005/8/layout/pyramid2"/>
    <dgm:cxn modelId="{7D410B22-B082-4929-BD86-EE3ACC344C53}" type="presOf" srcId="{0F297C73-5C9B-4AC3-9348-08A83EFC2EF8}" destId="{BED9DE07-CDB9-419A-8CA3-03B1C5AB7936}" srcOrd="0" destOrd="0" presId="urn:microsoft.com/office/officeart/2005/8/layout/pyramid2"/>
    <dgm:cxn modelId="{633EE462-5A2C-4324-AB1F-10DEC0D5A485}" srcId="{30A0FBEB-183F-425C-9B78-8DE039B4A555}" destId="{868AC76C-A06D-4B3E-8DD1-5D713FF39720}" srcOrd="0" destOrd="0" parTransId="{F2B3939C-F9AF-48FC-A39B-E756D552C081}" sibTransId="{F4F82315-297C-41C1-AF7F-B626370D13BE}"/>
    <dgm:cxn modelId="{C41E97BD-0874-4C37-8C38-FDC700574FFF}" type="presParOf" srcId="{F18E101E-1CFF-4A7D-8516-B5AA36096416}" destId="{9614599B-1605-4EA5-840B-A11A3C368A5F}" srcOrd="0" destOrd="0" presId="urn:microsoft.com/office/officeart/2005/8/layout/pyramid2"/>
    <dgm:cxn modelId="{D1C67D05-B89E-441C-ADAA-E3376FBAA60B}" type="presParOf" srcId="{F18E101E-1CFF-4A7D-8516-B5AA36096416}" destId="{CA7DD82D-719E-4F32-B4B8-FDDA474261B9}" srcOrd="1" destOrd="0" presId="urn:microsoft.com/office/officeart/2005/8/layout/pyramid2"/>
    <dgm:cxn modelId="{5D2266BD-727B-4530-B3D1-CDA670D80548}" type="presParOf" srcId="{CA7DD82D-719E-4F32-B4B8-FDDA474261B9}" destId="{265FABE3-A56C-49B7-99D7-5DA8F3378668}" srcOrd="0" destOrd="0" presId="urn:microsoft.com/office/officeart/2005/8/layout/pyramid2"/>
    <dgm:cxn modelId="{1079621F-0F44-4726-B1B0-5B5CD38F531D}" type="presParOf" srcId="{CA7DD82D-719E-4F32-B4B8-FDDA474261B9}" destId="{3300BA25-6F76-49F7-AF3D-025C92D41EB2}" srcOrd="1" destOrd="0" presId="urn:microsoft.com/office/officeart/2005/8/layout/pyramid2"/>
    <dgm:cxn modelId="{69B09F27-30C0-4126-AD07-95FD25A48982}" type="presParOf" srcId="{CA7DD82D-719E-4F32-B4B8-FDDA474261B9}" destId="{76B77D5A-3725-4E74-AA77-573E38309A36}" srcOrd="2" destOrd="0" presId="urn:microsoft.com/office/officeart/2005/8/layout/pyramid2"/>
    <dgm:cxn modelId="{4B6EF39D-CEC5-4770-9973-7FC9221831F8}" type="presParOf" srcId="{CA7DD82D-719E-4F32-B4B8-FDDA474261B9}" destId="{DB0FDB0D-8209-4395-959F-21ED30B023E5}" srcOrd="3" destOrd="0" presId="urn:microsoft.com/office/officeart/2005/8/layout/pyramid2"/>
    <dgm:cxn modelId="{1207AF50-E25A-4481-A0E5-B2C56B1F035D}" type="presParOf" srcId="{CA7DD82D-719E-4F32-B4B8-FDDA474261B9}" destId="{BED9DE07-CDB9-419A-8CA3-03B1C5AB7936}" srcOrd="4" destOrd="0" presId="urn:microsoft.com/office/officeart/2005/8/layout/pyramid2"/>
    <dgm:cxn modelId="{AABDE09C-AE46-4551-B67D-F921226C084F}" type="presParOf" srcId="{CA7DD82D-719E-4F32-B4B8-FDDA474261B9}" destId="{610A7315-8081-4CF5-BDCD-89ADC5AC1826}" srcOrd="5" destOrd="0" presId="urn:microsoft.com/office/officeart/2005/8/layout/pyramid2"/>
    <dgm:cxn modelId="{4F4E7537-5BD0-46E6-ACA4-690E9236CC5F}" type="presParOf" srcId="{CA7DD82D-719E-4F32-B4B8-FDDA474261B9}" destId="{443F04FF-ADFF-4E9A-8436-6668CA10329B}" srcOrd="6" destOrd="0" presId="urn:microsoft.com/office/officeart/2005/8/layout/pyramid2"/>
    <dgm:cxn modelId="{EF9CABD7-066D-4325-931D-B4FF91911F50}" type="presParOf" srcId="{CA7DD82D-719E-4F32-B4B8-FDDA474261B9}" destId="{687171D6-3281-40B2-9128-B83F217E61CD}" srcOrd="7" destOrd="0" presId="urn:microsoft.com/office/officeart/2005/8/layout/pyramid2"/>
    <dgm:cxn modelId="{68B663AD-FC4F-4C3B-8ED5-62189C1DB54C}" type="presParOf" srcId="{CA7DD82D-719E-4F32-B4B8-FDDA474261B9}" destId="{5CE12E09-80A0-4463-8FF7-F9018AA4E3C7}" srcOrd="8" destOrd="0" presId="urn:microsoft.com/office/officeart/2005/8/layout/pyramid2"/>
    <dgm:cxn modelId="{FE58B721-06B8-4A81-9051-132FAA4ED0D8}" type="presParOf" srcId="{CA7DD82D-719E-4F32-B4B8-FDDA474261B9}" destId="{1E903FFB-C6E8-46B6-B0B0-01E39C6736DB}" srcOrd="9" destOrd="0" presId="urn:microsoft.com/office/officeart/2005/8/layout/pyramid2"/>
    <dgm:cxn modelId="{60EFA643-5FFE-4285-B5C8-473FCFECBA49}" type="presParOf" srcId="{CA7DD82D-719E-4F32-B4B8-FDDA474261B9}" destId="{6B345656-9625-4687-97F8-470879C415D9}" srcOrd="10" destOrd="0" presId="urn:microsoft.com/office/officeart/2005/8/layout/pyramid2"/>
    <dgm:cxn modelId="{7C74AE2A-D99E-4BB0-9A15-44822E6436C0}" type="presParOf" srcId="{CA7DD82D-719E-4F32-B4B8-FDDA474261B9}" destId="{80E0E4CF-5353-48BB-BB0E-194BEDA0F7A2}"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1AEABE-4C29-47EE-BEAB-B238306C9B8D}" type="doc">
      <dgm:prSet loTypeId="urn:microsoft.com/office/officeart/2005/8/layout/gear1" loCatId="relationship" qsTypeId="urn:microsoft.com/office/officeart/2005/8/quickstyle/3d5" qsCatId="3D" csTypeId="urn:microsoft.com/office/officeart/2005/8/colors/colorful2" csCatId="colorful" phldr="1"/>
      <dgm:spPr/>
    </dgm:pt>
    <dgm:pt modelId="{B309ECBF-1E3B-4164-9695-9022623994F6}">
      <dgm:prSet phldrT="[Text]"/>
      <dgm:spPr/>
      <dgm:t>
        <a:bodyPr/>
        <a:lstStyle/>
        <a:p>
          <a:r>
            <a:rPr lang="en-US" dirty="0" smtClean="0"/>
            <a:t>Discipline</a:t>
          </a:r>
          <a:endParaRPr lang="en-US" dirty="0"/>
        </a:p>
      </dgm:t>
    </dgm:pt>
    <dgm:pt modelId="{B978737D-0F4B-426D-9E11-C0645C65A609}" type="parTrans" cxnId="{5BF393B5-CE59-4B2F-863C-3743AC9DBFA4}">
      <dgm:prSet/>
      <dgm:spPr/>
      <dgm:t>
        <a:bodyPr/>
        <a:lstStyle/>
        <a:p>
          <a:endParaRPr lang="en-US"/>
        </a:p>
      </dgm:t>
    </dgm:pt>
    <dgm:pt modelId="{C1D2B442-4DF0-47A1-8E8F-E3BAC3F1B8F1}" type="sibTrans" cxnId="{5BF393B5-CE59-4B2F-863C-3743AC9DBFA4}">
      <dgm:prSet/>
      <dgm:spPr/>
      <dgm:t>
        <a:bodyPr/>
        <a:lstStyle/>
        <a:p>
          <a:endParaRPr lang="en-US"/>
        </a:p>
      </dgm:t>
    </dgm:pt>
    <dgm:pt modelId="{E121CD10-C97D-40F4-9CC4-C07D152082BC}">
      <dgm:prSet phldrT="[Text]"/>
      <dgm:spPr/>
      <dgm:t>
        <a:bodyPr/>
        <a:lstStyle/>
        <a:p>
          <a:r>
            <a:rPr lang="en-US" dirty="0" smtClean="0"/>
            <a:t>Diet</a:t>
          </a:r>
          <a:endParaRPr lang="en-US" dirty="0"/>
        </a:p>
      </dgm:t>
    </dgm:pt>
    <dgm:pt modelId="{FD28A5B1-86BA-4C26-812B-C85256621E29}" type="parTrans" cxnId="{2A48084E-FCA2-4A0A-A77A-57750DDE9D13}">
      <dgm:prSet/>
      <dgm:spPr/>
      <dgm:t>
        <a:bodyPr/>
        <a:lstStyle/>
        <a:p>
          <a:endParaRPr lang="en-US"/>
        </a:p>
      </dgm:t>
    </dgm:pt>
    <dgm:pt modelId="{F4A4C433-5FF3-4A6D-A57A-A808FBEAD338}" type="sibTrans" cxnId="{2A48084E-FCA2-4A0A-A77A-57750DDE9D13}">
      <dgm:prSet/>
      <dgm:spPr/>
      <dgm:t>
        <a:bodyPr/>
        <a:lstStyle/>
        <a:p>
          <a:endParaRPr lang="en-US"/>
        </a:p>
      </dgm:t>
    </dgm:pt>
    <dgm:pt modelId="{BB220193-0A3B-4062-9605-E9376A33E604}">
      <dgm:prSet phldrT="[Text]"/>
      <dgm:spPr/>
      <dgm:t>
        <a:bodyPr/>
        <a:lstStyle/>
        <a:p>
          <a:r>
            <a:rPr lang="en-US" dirty="0" smtClean="0"/>
            <a:t>Devotion</a:t>
          </a:r>
          <a:endParaRPr lang="en-US" dirty="0"/>
        </a:p>
      </dgm:t>
    </dgm:pt>
    <dgm:pt modelId="{1E97FEEE-50B3-4796-B6F4-EEB47B6B1DF7}" type="parTrans" cxnId="{C016A0AC-ADFB-4349-B98B-72D4C44C1F67}">
      <dgm:prSet/>
      <dgm:spPr/>
      <dgm:t>
        <a:bodyPr/>
        <a:lstStyle/>
        <a:p>
          <a:endParaRPr lang="en-US"/>
        </a:p>
      </dgm:t>
    </dgm:pt>
    <dgm:pt modelId="{1BEB1AC5-8064-45AB-8FB9-EE30A1731FF2}" type="sibTrans" cxnId="{C016A0AC-ADFB-4349-B98B-72D4C44C1F67}">
      <dgm:prSet/>
      <dgm:spPr/>
      <dgm:t>
        <a:bodyPr/>
        <a:lstStyle/>
        <a:p>
          <a:endParaRPr lang="en-US"/>
        </a:p>
      </dgm:t>
    </dgm:pt>
    <dgm:pt modelId="{D6B06ECE-7332-4A5B-ABD7-8E204DB2E78F}" type="pres">
      <dgm:prSet presAssocID="{3E1AEABE-4C29-47EE-BEAB-B238306C9B8D}" presName="composite" presStyleCnt="0">
        <dgm:presLayoutVars>
          <dgm:chMax val="3"/>
          <dgm:animLvl val="lvl"/>
          <dgm:resizeHandles val="exact"/>
        </dgm:presLayoutVars>
      </dgm:prSet>
      <dgm:spPr/>
    </dgm:pt>
    <dgm:pt modelId="{E50FE83D-81C4-43C1-BA6B-D3AC3276D1F4}" type="pres">
      <dgm:prSet presAssocID="{B309ECBF-1E3B-4164-9695-9022623994F6}" presName="gear1" presStyleLbl="node1" presStyleIdx="0" presStyleCnt="3">
        <dgm:presLayoutVars>
          <dgm:chMax val="1"/>
          <dgm:bulletEnabled val="1"/>
        </dgm:presLayoutVars>
      </dgm:prSet>
      <dgm:spPr/>
      <dgm:t>
        <a:bodyPr/>
        <a:lstStyle/>
        <a:p>
          <a:endParaRPr lang="en-US"/>
        </a:p>
      </dgm:t>
    </dgm:pt>
    <dgm:pt modelId="{77507B35-8D2D-4684-B274-44BB6AF9F420}" type="pres">
      <dgm:prSet presAssocID="{B309ECBF-1E3B-4164-9695-9022623994F6}" presName="gear1srcNode" presStyleLbl="node1" presStyleIdx="0" presStyleCnt="3"/>
      <dgm:spPr/>
      <dgm:t>
        <a:bodyPr/>
        <a:lstStyle/>
        <a:p>
          <a:endParaRPr lang="en-US"/>
        </a:p>
      </dgm:t>
    </dgm:pt>
    <dgm:pt modelId="{BA4E62FF-2908-4DD9-914D-428145AB0B3A}" type="pres">
      <dgm:prSet presAssocID="{B309ECBF-1E3B-4164-9695-9022623994F6}" presName="gear1dstNode" presStyleLbl="node1" presStyleIdx="0" presStyleCnt="3"/>
      <dgm:spPr/>
      <dgm:t>
        <a:bodyPr/>
        <a:lstStyle/>
        <a:p>
          <a:endParaRPr lang="en-US"/>
        </a:p>
      </dgm:t>
    </dgm:pt>
    <dgm:pt modelId="{318C0A35-875D-49B6-AAB6-25508CC8B39B}" type="pres">
      <dgm:prSet presAssocID="{E121CD10-C97D-40F4-9CC4-C07D152082BC}" presName="gear2" presStyleLbl="node1" presStyleIdx="1" presStyleCnt="3">
        <dgm:presLayoutVars>
          <dgm:chMax val="1"/>
          <dgm:bulletEnabled val="1"/>
        </dgm:presLayoutVars>
      </dgm:prSet>
      <dgm:spPr/>
      <dgm:t>
        <a:bodyPr/>
        <a:lstStyle/>
        <a:p>
          <a:endParaRPr lang="en-US"/>
        </a:p>
      </dgm:t>
    </dgm:pt>
    <dgm:pt modelId="{C81768E3-B48E-45F5-A761-23FF8060F44E}" type="pres">
      <dgm:prSet presAssocID="{E121CD10-C97D-40F4-9CC4-C07D152082BC}" presName="gear2srcNode" presStyleLbl="node1" presStyleIdx="1" presStyleCnt="3"/>
      <dgm:spPr/>
      <dgm:t>
        <a:bodyPr/>
        <a:lstStyle/>
        <a:p>
          <a:endParaRPr lang="en-US"/>
        </a:p>
      </dgm:t>
    </dgm:pt>
    <dgm:pt modelId="{A679D3D8-39C6-47A0-92C9-34C5BE6AC5BE}" type="pres">
      <dgm:prSet presAssocID="{E121CD10-C97D-40F4-9CC4-C07D152082BC}" presName="gear2dstNode" presStyleLbl="node1" presStyleIdx="1" presStyleCnt="3"/>
      <dgm:spPr/>
      <dgm:t>
        <a:bodyPr/>
        <a:lstStyle/>
        <a:p>
          <a:endParaRPr lang="en-US"/>
        </a:p>
      </dgm:t>
    </dgm:pt>
    <dgm:pt modelId="{0307937E-C905-4FE2-A41C-448B0DC2C0B9}" type="pres">
      <dgm:prSet presAssocID="{BB220193-0A3B-4062-9605-E9376A33E604}" presName="gear3" presStyleLbl="node1" presStyleIdx="2" presStyleCnt="3"/>
      <dgm:spPr/>
      <dgm:t>
        <a:bodyPr/>
        <a:lstStyle/>
        <a:p>
          <a:endParaRPr lang="en-US"/>
        </a:p>
      </dgm:t>
    </dgm:pt>
    <dgm:pt modelId="{39E9368E-F3C6-42D9-AA7E-C663B7CB652E}" type="pres">
      <dgm:prSet presAssocID="{BB220193-0A3B-4062-9605-E9376A33E604}" presName="gear3tx" presStyleLbl="node1" presStyleIdx="2" presStyleCnt="3">
        <dgm:presLayoutVars>
          <dgm:chMax val="1"/>
          <dgm:bulletEnabled val="1"/>
        </dgm:presLayoutVars>
      </dgm:prSet>
      <dgm:spPr/>
      <dgm:t>
        <a:bodyPr/>
        <a:lstStyle/>
        <a:p>
          <a:endParaRPr lang="en-US"/>
        </a:p>
      </dgm:t>
    </dgm:pt>
    <dgm:pt modelId="{B1A2AA5C-2EB3-4884-BCAC-6150BF20EB43}" type="pres">
      <dgm:prSet presAssocID="{BB220193-0A3B-4062-9605-E9376A33E604}" presName="gear3srcNode" presStyleLbl="node1" presStyleIdx="2" presStyleCnt="3"/>
      <dgm:spPr/>
      <dgm:t>
        <a:bodyPr/>
        <a:lstStyle/>
        <a:p>
          <a:endParaRPr lang="en-US"/>
        </a:p>
      </dgm:t>
    </dgm:pt>
    <dgm:pt modelId="{EAF5A308-91C2-499F-8FF6-A5721B71C914}" type="pres">
      <dgm:prSet presAssocID="{BB220193-0A3B-4062-9605-E9376A33E604}" presName="gear3dstNode" presStyleLbl="node1" presStyleIdx="2" presStyleCnt="3"/>
      <dgm:spPr/>
      <dgm:t>
        <a:bodyPr/>
        <a:lstStyle/>
        <a:p>
          <a:endParaRPr lang="en-US"/>
        </a:p>
      </dgm:t>
    </dgm:pt>
    <dgm:pt modelId="{0A9F2FEF-265F-4987-AD3C-D8AE140F8F7E}" type="pres">
      <dgm:prSet presAssocID="{C1D2B442-4DF0-47A1-8E8F-E3BAC3F1B8F1}" presName="connector1" presStyleLbl="sibTrans2D1" presStyleIdx="0" presStyleCnt="3"/>
      <dgm:spPr/>
      <dgm:t>
        <a:bodyPr/>
        <a:lstStyle/>
        <a:p>
          <a:endParaRPr lang="en-US"/>
        </a:p>
      </dgm:t>
    </dgm:pt>
    <dgm:pt modelId="{35AB45FB-52F3-47AC-A503-83F40A0F1C17}" type="pres">
      <dgm:prSet presAssocID="{F4A4C433-5FF3-4A6D-A57A-A808FBEAD338}" presName="connector2" presStyleLbl="sibTrans2D1" presStyleIdx="1" presStyleCnt="3"/>
      <dgm:spPr/>
      <dgm:t>
        <a:bodyPr/>
        <a:lstStyle/>
        <a:p>
          <a:endParaRPr lang="en-US"/>
        </a:p>
      </dgm:t>
    </dgm:pt>
    <dgm:pt modelId="{67691A8B-6F98-4968-9353-2D6CB9DD6FE2}" type="pres">
      <dgm:prSet presAssocID="{1BEB1AC5-8064-45AB-8FB9-EE30A1731FF2}" presName="connector3" presStyleLbl="sibTrans2D1" presStyleIdx="2" presStyleCnt="3"/>
      <dgm:spPr/>
      <dgm:t>
        <a:bodyPr/>
        <a:lstStyle/>
        <a:p>
          <a:endParaRPr lang="en-US"/>
        </a:p>
      </dgm:t>
    </dgm:pt>
  </dgm:ptLst>
  <dgm:cxnLst>
    <dgm:cxn modelId="{D1F3D1EE-153E-4A6E-83EC-34271928CCA6}" type="presOf" srcId="{E121CD10-C97D-40F4-9CC4-C07D152082BC}" destId="{318C0A35-875D-49B6-AAB6-25508CC8B39B}" srcOrd="0" destOrd="0" presId="urn:microsoft.com/office/officeart/2005/8/layout/gear1"/>
    <dgm:cxn modelId="{62F045E6-8957-4969-9ADF-94592AEF7AEE}" type="presOf" srcId="{E121CD10-C97D-40F4-9CC4-C07D152082BC}" destId="{C81768E3-B48E-45F5-A761-23FF8060F44E}" srcOrd="1" destOrd="0" presId="urn:microsoft.com/office/officeart/2005/8/layout/gear1"/>
    <dgm:cxn modelId="{CA010C4D-E046-40DF-AEEE-FB0369B4D0E5}" type="presOf" srcId="{3E1AEABE-4C29-47EE-BEAB-B238306C9B8D}" destId="{D6B06ECE-7332-4A5B-ABD7-8E204DB2E78F}" srcOrd="0" destOrd="0" presId="urn:microsoft.com/office/officeart/2005/8/layout/gear1"/>
    <dgm:cxn modelId="{AC5B9D4B-8A2E-4D6C-9B47-86CAB0DE93C4}" type="presOf" srcId="{C1D2B442-4DF0-47A1-8E8F-E3BAC3F1B8F1}" destId="{0A9F2FEF-265F-4987-AD3C-D8AE140F8F7E}" srcOrd="0" destOrd="0" presId="urn:microsoft.com/office/officeart/2005/8/layout/gear1"/>
    <dgm:cxn modelId="{42AA191D-16AA-4B34-AFB1-191AD5277CE6}" type="presOf" srcId="{BB220193-0A3B-4062-9605-E9376A33E604}" destId="{39E9368E-F3C6-42D9-AA7E-C663B7CB652E}" srcOrd="1" destOrd="0" presId="urn:microsoft.com/office/officeart/2005/8/layout/gear1"/>
    <dgm:cxn modelId="{9E210FE6-9E7F-4FE7-A5FE-61D1839EABEA}" type="presOf" srcId="{F4A4C433-5FF3-4A6D-A57A-A808FBEAD338}" destId="{35AB45FB-52F3-47AC-A503-83F40A0F1C17}" srcOrd="0" destOrd="0" presId="urn:microsoft.com/office/officeart/2005/8/layout/gear1"/>
    <dgm:cxn modelId="{5BF393B5-CE59-4B2F-863C-3743AC9DBFA4}" srcId="{3E1AEABE-4C29-47EE-BEAB-B238306C9B8D}" destId="{B309ECBF-1E3B-4164-9695-9022623994F6}" srcOrd="0" destOrd="0" parTransId="{B978737D-0F4B-426D-9E11-C0645C65A609}" sibTransId="{C1D2B442-4DF0-47A1-8E8F-E3BAC3F1B8F1}"/>
    <dgm:cxn modelId="{0A22F030-9B6F-4BB2-ADDC-6D2D1A86AF86}" type="presOf" srcId="{E121CD10-C97D-40F4-9CC4-C07D152082BC}" destId="{A679D3D8-39C6-47A0-92C9-34C5BE6AC5BE}" srcOrd="2" destOrd="0" presId="urn:microsoft.com/office/officeart/2005/8/layout/gear1"/>
    <dgm:cxn modelId="{ED1D1205-FD26-4BF0-90D0-87FCD9AFDCC2}" type="presOf" srcId="{1BEB1AC5-8064-45AB-8FB9-EE30A1731FF2}" destId="{67691A8B-6F98-4968-9353-2D6CB9DD6FE2}" srcOrd="0" destOrd="0" presId="urn:microsoft.com/office/officeart/2005/8/layout/gear1"/>
    <dgm:cxn modelId="{DCF54BCE-13F0-48B3-9DBA-0907F4D4AB24}" type="presOf" srcId="{B309ECBF-1E3B-4164-9695-9022623994F6}" destId="{E50FE83D-81C4-43C1-BA6B-D3AC3276D1F4}" srcOrd="0" destOrd="0" presId="urn:microsoft.com/office/officeart/2005/8/layout/gear1"/>
    <dgm:cxn modelId="{1B9342E6-7397-4E63-ABF3-1E6924AB2107}" type="presOf" srcId="{BB220193-0A3B-4062-9605-E9376A33E604}" destId="{EAF5A308-91C2-499F-8FF6-A5721B71C914}" srcOrd="3" destOrd="0" presId="urn:microsoft.com/office/officeart/2005/8/layout/gear1"/>
    <dgm:cxn modelId="{C016A0AC-ADFB-4349-B98B-72D4C44C1F67}" srcId="{3E1AEABE-4C29-47EE-BEAB-B238306C9B8D}" destId="{BB220193-0A3B-4062-9605-E9376A33E604}" srcOrd="2" destOrd="0" parTransId="{1E97FEEE-50B3-4796-B6F4-EEB47B6B1DF7}" sibTransId="{1BEB1AC5-8064-45AB-8FB9-EE30A1731FF2}"/>
    <dgm:cxn modelId="{75F31562-63A3-451B-AA7E-DFD8670866BE}" type="presOf" srcId="{B309ECBF-1E3B-4164-9695-9022623994F6}" destId="{BA4E62FF-2908-4DD9-914D-428145AB0B3A}" srcOrd="2" destOrd="0" presId="urn:microsoft.com/office/officeart/2005/8/layout/gear1"/>
    <dgm:cxn modelId="{2A48084E-FCA2-4A0A-A77A-57750DDE9D13}" srcId="{3E1AEABE-4C29-47EE-BEAB-B238306C9B8D}" destId="{E121CD10-C97D-40F4-9CC4-C07D152082BC}" srcOrd="1" destOrd="0" parTransId="{FD28A5B1-86BA-4C26-812B-C85256621E29}" sibTransId="{F4A4C433-5FF3-4A6D-A57A-A808FBEAD338}"/>
    <dgm:cxn modelId="{AC6C91CC-09EA-46CE-9183-0EBAE1512887}" type="presOf" srcId="{B309ECBF-1E3B-4164-9695-9022623994F6}" destId="{77507B35-8D2D-4684-B274-44BB6AF9F420}" srcOrd="1" destOrd="0" presId="urn:microsoft.com/office/officeart/2005/8/layout/gear1"/>
    <dgm:cxn modelId="{DA2BB002-938E-41C1-821F-52E7A4ABD896}" type="presOf" srcId="{BB220193-0A3B-4062-9605-E9376A33E604}" destId="{B1A2AA5C-2EB3-4884-BCAC-6150BF20EB43}" srcOrd="2" destOrd="0" presId="urn:microsoft.com/office/officeart/2005/8/layout/gear1"/>
    <dgm:cxn modelId="{1532E528-D267-4F05-96B6-9565A11B8E25}" type="presOf" srcId="{BB220193-0A3B-4062-9605-E9376A33E604}" destId="{0307937E-C905-4FE2-A41C-448B0DC2C0B9}" srcOrd="0" destOrd="0" presId="urn:microsoft.com/office/officeart/2005/8/layout/gear1"/>
    <dgm:cxn modelId="{42ADB719-4B08-407E-9A9E-343277A45775}" type="presParOf" srcId="{D6B06ECE-7332-4A5B-ABD7-8E204DB2E78F}" destId="{E50FE83D-81C4-43C1-BA6B-D3AC3276D1F4}" srcOrd="0" destOrd="0" presId="urn:microsoft.com/office/officeart/2005/8/layout/gear1"/>
    <dgm:cxn modelId="{C5BF24FC-4963-42A6-828A-B65621DB6313}" type="presParOf" srcId="{D6B06ECE-7332-4A5B-ABD7-8E204DB2E78F}" destId="{77507B35-8D2D-4684-B274-44BB6AF9F420}" srcOrd="1" destOrd="0" presId="urn:microsoft.com/office/officeart/2005/8/layout/gear1"/>
    <dgm:cxn modelId="{EB9D2D35-36C0-44EB-B73A-541976DC7C02}" type="presParOf" srcId="{D6B06ECE-7332-4A5B-ABD7-8E204DB2E78F}" destId="{BA4E62FF-2908-4DD9-914D-428145AB0B3A}" srcOrd="2" destOrd="0" presId="urn:microsoft.com/office/officeart/2005/8/layout/gear1"/>
    <dgm:cxn modelId="{4C892D51-0660-47E6-9108-7B1210706041}" type="presParOf" srcId="{D6B06ECE-7332-4A5B-ABD7-8E204DB2E78F}" destId="{318C0A35-875D-49B6-AAB6-25508CC8B39B}" srcOrd="3" destOrd="0" presId="urn:microsoft.com/office/officeart/2005/8/layout/gear1"/>
    <dgm:cxn modelId="{EA18BFBC-D44C-42C3-ADA4-734D8CD0BC11}" type="presParOf" srcId="{D6B06ECE-7332-4A5B-ABD7-8E204DB2E78F}" destId="{C81768E3-B48E-45F5-A761-23FF8060F44E}" srcOrd="4" destOrd="0" presId="urn:microsoft.com/office/officeart/2005/8/layout/gear1"/>
    <dgm:cxn modelId="{AB0611B8-EDD2-434A-A7D2-F0AD37E8E936}" type="presParOf" srcId="{D6B06ECE-7332-4A5B-ABD7-8E204DB2E78F}" destId="{A679D3D8-39C6-47A0-92C9-34C5BE6AC5BE}" srcOrd="5" destOrd="0" presId="urn:microsoft.com/office/officeart/2005/8/layout/gear1"/>
    <dgm:cxn modelId="{C450A8AA-81B3-45E7-B010-6ADA07135724}" type="presParOf" srcId="{D6B06ECE-7332-4A5B-ABD7-8E204DB2E78F}" destId="{0307937E-C905-4FE2-A41C-448B0DC2C0B9}" srcOrd="6" destOrd="0" presId="urn:microsoft.com/office/officeart/2005/8/layout/gear1"/>
    <dgm:cxn modelId="{D44FA1EB-261A-4F43-B2C2-3AD787E9B90F}" type="presParOf" srcId="{D6B06ECE-7332-4A5B-ABD7-8E204DB2E78F}" destId="{39E9368E-F3C6-42D9-AA7E-C663B7CB652E}" srcOrd="7" destOrd="0" presId="urn:microsoft.com/office/officeart/2005/8/layout/gear1"/>
    <dgm:cxn modelId="{F7F2C5A7-3A4C-484C-B6A9-68E3A7B8377A}" type="presParOf" srcId="{D6B06ECE-7332-4A5B-ABD7-8E204DB2E78F}" destId="{B1A2AA5C-2EB3-4884-BCAC-6150BF20EB43}" srcOrd="8" destOrd="0" presId="urn:microsoft.com/office/officeart/2005/8/layout/gear1"/>
    <dgm:cxn modelId="{1A1F3CC8-4E38-46AC-A13D-AEAC5E8026E9}" type="presParOf" srcId="{D6B06ECE-7332-4A5B-ABD7-8E204DB2E78F}" destId="{EAF5A308-91C2-499F-8FF6-A5721B71C914}" srcOrd="9" destOrd="0" presId="urn:microsoft.com/office/officeart/2005/8/layout/gear1"/>
    <dgm:cxn modelId="{0DC8FC66-15BE-4EEC-A95B-306D19058ED0}" type="presParOf" srcId="{D6B06ECE-7332-4A5B-ABD7-8E204DB2E78F}" destId="{0A9F2FEF-265F-4987-AD3C-D8AE140F8F7E}" srcOrd="10" destOrd="0" presId="urn:microsoft.com/office/officeart/2005/8/layout/gear1"/>
    <dgm:cxn modelId="{429CA581-3C51-4E81-A938-4287042AF8C4}" type="presParOf" srcId="{D6B06ECE-7332-4A5B-ABD7-8E204DB2E78F}" destId="{35AB45FB-52F3-47AC-A503-83F40A0F1C17}" srcOrd="11" destOrd="0" presId="urn:microsoft.com/office/officeart/2005/8/layout/gear1"/>
    <dgm:cxn modelId="{95329D2E-402E-4B64-A907-D8432EC7EF12}" type="presParOf" srcId="{D6B06ECE-7332-4A5B-ABD7-8E204DB2E78F}" destId="{67691A8B-6F98-4968-9353-2D6CB9DD6FE2}"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DB6578-7D71-4456-BCBF-53B402B3E56A}"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1F0A4FDB-A9A6-461B-9CEA-BE448CE28812}">
      <dgm:prSet phldrT="[Text]" custT="1"/>
      <dgm:spPr/>
      <dgm:t>
        <a:bodyPr/>
        <a:lstStyle/>
        <a:p>
          <a:r>
            <a:rPr lang="en-US" sz="1200" b="1" dirty="0" smtClean="0"/>
            <a:t>If regularly used automated reflex action</a:t>
          </a:r>
          <a:endParaRPr lang="en-US" sz="1200" b="1" dirty="0"/>
        </a:p>
      </dgm:t>
    </dgm:pt>
    <dgm:pt modelId="{490B1E10-90BB-4B3B-8522-9CC8C6EC1996}" type="parTrans" cxnId="{5ABF710D-3FE3-4EF6-8025-0FBF86E4F176}">
      <dgm:prSet/>
      <dgm:spPr/>
      <dgm:t>
        <a:bodyPr/>
        <a:lstStyle/>
        <a:p>
          <a:endParaRPr lang="en-US"/>
        </a:p>
      </dgm:t>
    </dgm:pt>
    <dgm:pt modelId="{8FD2F480-1312-4593-9A4A-570C3630E1C9}" type="sibTrans" cxnId="{5ABF710D-3FE3-4EF6-8025-0FBF86E4F176}">
      <dgm:prSet/>
      <dgm:spPr/>
      <dgm:t>
        <a:bodyPr/>
        <a:lstStyle/>
        <a:p>
          <a:endParaRPr lang="en-US"/>
        </a:p>
      </dgm:t>
    </dgm:pt>
    <dgm:pt modelId="{F0FE30F0-27AE-430C-99C5-8139D9E9D050}">
      <dgm:prSet phldrT="[Text]" custT="1"/>
      <dgm:spPr/>
      <dgm:t>
        <a:bodyPr/>
        <a:lstStyle/>
        <a:p>
          <a:r>
            <a:rPr lang="en-US" sz="1200" b="1" dirty="0" smtClean="0"/>
            <a:t>If not purified neuronal apoptosis</a:t>
          </a:r>
          <a:endParaRPr lang="en-US" sz="1200" b="1" dirty="0"/>
        </a:p>
      </dgm:t>
    </dgm:pt>
    <dgm:pt modelId="{D1FDB519-C815-411B-B552-7581829A9014}" type="parTrans" cxnId="{BA2481C5-4480-4F0D-9B95-2A9AA43B7756}">
      <dgm:prSet/>
      <dgm:spPr/>
      <dgm:t>
        <a:bodyPr/>
        <a:lstStyle/>
        <a:p>
          <a:endParaRPr lang="en-US"/>
        </a:p>
      </dgm:t>
    </dgm:pt>
    <dgm:pt modelId="{7BEC5600-39D6-4EAA-895C-1A2D12985C2C}" type="sibTrans" cxnId="{BA2481C5-4480-4F0D-9B95-2A9AA43B7756}">
      <dgm:prSet/>
      <dgm:spPr/>
      <dgm:t>
        <a:bodyPr/>
        <a:lstStyle/>
        <a:p>
          <a:endParaRPr lang="en-US"/>
        </a:p>
      </dgm:t>
    </dgm:pt>
    <dgm:pt modelId="{70F33798-EA63-48CB-844A-E67A253D33E3}" type="pres">
      <dgm:prSet presAssocID="{9FDB6578-7D71-4456-BCBF-53B402B3E56A}" presName="cycle" presStyleCnt="0">
        <dgm:presLayoutVars>
          <dgm:dir/>
          <dgm:resizeHandles val="exact"/>
        </dgm:presLayoutVars>
      </dgm:prSet>
      <dgm:spPr/>
      <dgm:t>
        <a:bodyPr/>
        <a:lstStyle/>
        <a:p>
          <a:endParaRPr lang="en-US"/>
        </a:p>
      </dgm:t>
    </dgm:pt>
    <dgm:pt modelId="{2A505CC7-03A0-488F-BDAC-8F134BCD7BEE}" type="pres">
      <dgm:prSet presAssocID="{1F0A4FDB-A9A6-461B-9CEA-BE448CE28812}" presName="arrow" presStyleLbl="node1" presStyleIdx="0" presStyleCnt="2" custScaleX="26256">
        <dgm:presLayoutVars>
          <dgm:bulletEnabled val="1"/>
        </dgm:presLayoutVars>
      </dgm:prSet>
      <dgm:spPr/>
      <dgm:t>
        <a:bodyPr/>
        <a:lstStyle/>
        <a:p>
          <a:endParaRPr lang="en-US"/>
        </a:p>
      </dgm:t>
    </dgm:pt>
    <dgm:pt modelId="{C75C1C88-B199-4DAE-9A3B-29F82685E3FB}" type="pres">
      <dgm:prSet presAssocID="{F0FE30F0-27AE-430C-99C5-8139D9E9D050}" presName="arrow" presStyleLbl="node1" presStyleIdx="1" presStyleCnt="2" custScaleX="21005" custRadScaleRad="112368" custRadScaleInc="451">
        <dgm:presLayoutVars>
          <dgm:bulletEnabled val="1"/>
        </dgm:presLayoutVars>
      </dgm:prSet>
      <dgm:spPr/>
      <dgm:t>
        <a:bodyPr/>
        <a:lstStyle/>
        <a:p>
          <a:endParaRPr lang="en-US"/>
        </a:p>
      </dgm:t>
    </dgm:pt>
  </dgm:ptLst>
  <dgm:cxnLst>
    <dgm:cxn modelId="{99EB4355-9ABB-4052-9396-E47A9B536B13}" type="presOf" srcId="{1F0A4FDB-A9A6-461B-9CEA-BE448CE28812}" destId="{2A505CC7-03A0-488F-BDAC-8F134BCD7BEE}" srcOrd="0" destOrd="0" presId="urn:microsoft.com/office/officeart/2005/8/layout/arrow1"/>
    <dgm:cxn modelId="{4BF2FD5C-2124-4812-85BA-48D34F4F8F1F}" type="presOf" srcId="{F0FE30F0-27AE-430C-99C5-8139D9E9D050}" destId="{C75C1C88-B199-4DAE-9A3B-29F82685E3FB}" srcOrd="0" destOrd="0" presId="urn:microsoft.com/office/officeart/2005/8/layout/arrow1"/>
    <dgm:cxn modelId="{BA2481C5-4480-4F0D-9B95-2A9AA43B7756}" srcId="{9FDB6578-7D71-4456-BCBF-53B402B3E56A}" destId="{F0FE30F0-27AE-430C-99C5-8139D9E9D050}" srcOrd="1" destOrd="0" parTransId="{D1FDB519-C815-411B-B552-7581829A9014}" sibTransId="{7BEC5600-39D6-4EAA-895C-1A2D12985C2C}"/>
    <dgm:cxn modelId="{5ABF710D-3FE3-4EF6-8025-0FBF86E4F176}" srcId="{9FDB6578-7D71-4456-BCBF-53B402B3E56A}" destId="{1F0A4FDB-A9A6-461B-9CEA-BE448CE28812}" srcOrd="0" destOrd="0" parTransId="{490B1E10-90BB-4B3B-8522-9CC8C6EC1996}" sibTransId="{8FD2F480-1312-4593-9A4A-570C3630E1C9}"/>
    <dgm:cxn modelId="{643EA6EE-0172-4EEE-8E9C-70D6B244D969}" type="presOf" srcId="{9FDB6578-7D71-4456-BCBF-53B402B3E56A}" destId="{70F33798-EA63-48CB-844A-E67A253D33E3}" srcOrd="0" destOrd="0" presId="urn:microsoft.com/office/officeart/2005/8/layout/arrow1"/>
    <dgm:cxn modelId="{829BCA28-7EB2-4D75-8237-973F70A6334A}" type="presParOf" srcId="{70F33798-EA63-48CB-844A-E67A253D33E3}" destId="{2A505CC7-03A0-488F-BDAC-8F134BCD7BEE}" srcOrd="0" destOrd="0" presId="urn:microsoft.com/office/officeart/2005/8/layout/arrow1"/>
    <dgm:cxn modelId="{DB2D7FD1-B44C-4193-9777-E026560099AC}" type="presParOf" srcId="{70F33798-EA63-48CB-844A-E67A253D33E3}" destId="{C75C1C88-B199-4DAE-9A3B-29F82685E3FB}" srcOrd="1" destOrd="0" presId="urn:microsoft.com/office/officeart/2005/8/layout/arrow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F03509-2D30-4D48-B3C5-6A80483EC164}">
      <dsp:nvSpPr>
        <dsp:cNvPr id="0" name=""/>
        <dsp:cNvSpPr/>
      </dsp:nvSpPr>
      <dsp:spPr>
        <a:xfrm>
          <a:off x="1257746" y="1206"/>
          <a:ext cx="1428526" cy="14285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Cosmos (Metaphysical</a:t>
          </a:r>
          <a:endParaRPr lang="en-US" sz="1200" kern="1200" dirty="0"/>
        </a:p>
      </dsp:txBody>
      <dsp:txXfrm>
        <a:off x="1257746" y="1206"/>
        <a:ext cx="1428526" cy="1428526"/>
      </dsp:txXfrm>
    </dsp:sp>
    <dsp:sp modelId="{7BA34980-A658-4734-8F53-1D55D4725934}">
      <dsp:nvSpPr>
        <dsp:cNvPr id="0" name=""/>
        <dsp:cNvSpPr/>
      </dsp:nvSpPr>
      <dsp:spPr>
        <a:xfrm rot="10800000">
          <a:off x="1722017" y="1614192"/>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B4BD08-AE0D-4834-891C-44D4C5DF9350}">
      <dsp:nvSpPr>
        <dsp:cNvPr id="0" name=""/>
        <dsp:cNvSpPr/>
      </dsp:nvSpPr>
      <dsp:spPr>
        <a:xfrm>
          <a:off x="1495596" y="2167567"/>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Universe (Physical)</a:t>
          </a:r>
          <a:endParaRPr lang="en-US" sz="1200" kern="1200" dirty="0"/>
        </a:p>
      </dsp:txBody>
      <dsp:txXfrm>
        <a:off x="1495596" y="2167567"/>
        <a:ext cx="952827" cy="952827"/>
      </dsp:txXfrm>
    </dsp:sp>
    <dsp:sp modelId="{0EDBF7EF-4205-4D94-B883-4C05BEA7932D}">
      <dsp:nvSpPr>
        <dsp:cNvPr id="0" name=""/>
        <dsp:cNvSpPr/>
      </dsp:nvSpPr>
      <dsp:spPr>
        <a:xfrm rot="10800000">
          <a:off x="1722017" y="3423778"/>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4C586-0B41-4393-8C16-173C3ECB87CC}">
      <dsp:nvSpPr>
        <dsp:cNvPr id="0" name=""/>
        <dsp:cNvSpPr/>
      </dsp:nvSpPr>
      <dsp:spPr>
        <a:xfrm>
          <a:off x="1495596" y="4096078"/>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Earth (Physical)</a:t>
          </a:r>
          <a:endParaRPr lang="en-US" sz="1200" kern="1200" dirty="0"/>
        </a:p>
      </dsp:txBody>
      <dsp:txXfrm>
        <a:off x="1495596" y="4096078"/>
        <a:ext cx="952827" cy="952827"/>
      </dsp:txXfrm>
    </dsp:sp>
    <dsp:sp modelId="{463CE318-6FE7-4CC7-B7F5-1EF7A1EAD70E}">
      <dsp:nvSpPr>
        <dsp:cNvPr id="0" name=""/>
        <dsp:cNvSpPr/>
      </dsp:nvSpPr>
      <dsp:spPr>
        <a:xfrm rot="5400000">
          <a:off x="2804480" y="4376966"/>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2A26C-FE05-4C62-98D9-B4B29D9CB0C9}">
      <dsp:nvSpPr>
        <dsp:cNvPr id="0" name=""/>
        <dsp:cNvSpPr/>
      </dsp:nvSpPr>
      <dsp:spPr>
        <a:xfrm>
          <a:off x="3638386" y="4096078"/>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Life (Physical)</a:t>
          </a:r>
          <a:endParaRPr lang="en-US" sz="1200" kern="1200" dirty="0"/>
        </a:p>
      </dsp:txBody>
      <dsp:txXfrm>
        <a:off x="3638386" y="4096078"/>
        <a:ext cx="952827" cy="952827"/>
      </dsp:txXfrm>
    </dsp:sp>
    <dsp:sp modelId="{909F05EB-B022-4684-AE22-698405BBE36A}">
      <dsp:nvSpPr>
        <dsp:cNvPr id="0" name=""/>
        <dsp:cNvSpPr/>
      </dsp:nvSpPr>
      <dsp:spPr>
        <a:xfrm>
          <a:off x="3864807" y="3401643"/>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4EE634-D1A7-4E00-A2C9-C1DB6DBCA8F0}">
      <dsp:nvSpPr>
        <dsp:cNvPr id="0" name=""/>
        <dsp:cNvSpPr/>
      </dsp:nvSpPr>
      <dsp:spPr>
        <a:xfrm>
          <a:off x="3638386" y="2167567"/>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Human Cells</a:t>
          </a:r>
          <a:endParaRPr lang="en-US" sz="1400" kern="1200" dirty="0"/>
        </a:p>
      </dsp:txBody>
      <dsp:txXfrm>
        <a:off x="3638386" y="2167567"/>
        <a:ext cx="952827" cy="952827"/>
      </dsp:txXfrm>
    </dsp:sp>
    <dsp:sp modelId="{48CF2899-EEEA-45E9-AE82-6C54CCC21CA2}">
      <dsp:nvSpPr>
        <dsp:cNvPr id="0" name=""/>
        <dsp:cNvSpPr/>
      </dsp:nvSpPr>
      <dsp:spPr>
        <a:xfrm>
          <a:off x="3864807" y="1473132"/>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4C4404-8771-4F0C-949E-0BD352E79821}">
      <dsp:nvSpPr>
        <dsp:cNvPr id="0" name=""/>
        <dsp:cNvSpPr/>
      </dsp:nvSpPr>
      <dsp:spPr>
        <a:xfrm>
          <a:off x="3638386" y="239056"/>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Body Development</a:t>
          </a:r>
          <a:endParaRPr lang="en-US" sz="1200" kern="1200" dirty="0"/>
        </a:p>
      </dsp:txBody>
      <dsp:txXfrm>
        <a:off x="3638386" y="239056"/>
        <a:ext cx="952827" cy="952827"/>
      </dsp:txXfrm>
    </dsp:sp>
    <dsp:sp modelId="{72EB671B-E83D-4FB8-B903-F1CB976DFE25}">
      <dsp:nvSpPr>
        <dsp:cNvPr id="0" name=""/>
        <dsp:cNvSpPr/>
      </dsp:nvSpPr>
      <dsp:spPr>
        <a:xfrm rot="5400000">
          <a:off x="4947270" y="519944"/>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880052-5EF7-4637-B6D3-90DD0DB7F28F}">
      <dsp:nvSpPr>
        <dsp:cNvPr id="0" name=""/>
        <dsp:cNvSpPr/>
      </dsp:nvSpPr>
      <dsp:spPr>
        <a:xfrm>
          <a:off x="5781176" y="239056"/>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Reacts with Earth</a:t>
          </a:r>
          <a:endParaRPr lang="en-US" sz="1400" kern="1200" dirty="0"/>
        </a:p>
      </dsp:txBody>
      <dsp:txXfrm>
        <a:off x="5781176" y="239056"/>
        <a:ext cx="952827" cy="952827"/>
      </dsp:txXfrm>
    </dsp:sp>
    <dsp:sp modelId="{38417AA3-F891-4580-9FBD-55547F30DAFD}">
      <dsp:nvSpPr>
        <dsp:cNvPr id="0" name=""/>
        <dsp:cNvSpPr/>
      </dsp:nvSpPr>
      <dsp:spPr>
        <a:xfrm rot="10800000">
          <a:off x="6007597" y="1495267"/>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9ED60-CA51-4FD2-9044-66F922B9B605}">
      <dsp:nvSpPr>
        <dsp:cNvPr id="0" name=""/>
        <dsp:cNvSpPr/>
      </dsp:nvSpPr>
      <dsp:spPr>
        <a:xfrm>
          <a:off x="5781176" y="2167567"/>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Survival reflexes,  growth of desire, anger, fear, ego</a:t>
          </a:r>
          <a:endParaRPr lang="en-US" sz="1050" kern="1200" dirty="0"/>
        </a:p>
      </dsp:txBody>
      <dsp:txXfrm>
        <a:off x="5781176" y="2167567"/>
        <a:ext cx="952827" cy="952827"/>
      </dsp:txXfrm>
    </dsp:sp>
    <dsp:sp modelId="{275B6280-F9FC-4D9C-BD49-6C0FD71A0674}">
      <dsp:nvSpPr>
        <dsp:cNvPr id="0" name=""/>
        <dsp:cNvSpPr/>
      </dsp:nvSpPr>
      <dsp:spPr>
        <a:xfrm rot="10800000">
          <a:off x="6007597" y="3304853"/>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CB22B-2BE0-40A6-9A43-9DE7F5DA227E}">
      <dsp:nvSpPr>
        <dsp:cNvPr id="0" name=""/>
        <dsp:cNvSpPr/>
      </dsp:nvSpPr>
      <dsp:spPr>
        <a:xfrm>
          <a:off x="5543326" y="3858229"/>
          <a:ext cx="1428526" cy="14285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Body consciousness</a:t>
          </a:r>
          <a:endParaRPr lang="en-US" sz="1200" kern="1200" dirty="0"/>
        </a:p>
      </dsp:txBody>
      <dsp:txXfrm>
        <a:off x="5543326" y="3858229"/>
        <a:ext cx="1428526" cy="14285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3E541D-EC3E-4403-A789-4D4735250861}">
      <dsp:nvSpPr>
        <dsp:cNvPr id="0" name=""/>
        <dsp:cNvSpPr/>
      </dsp:nvSpPr>
      <dsp:spPr>
        <a:xfrm rot="3983738">
          <a:off x="593978" y="536508"/>
          <a:ext cx="4878324" cy="2171966"/>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C944B667-F902-47C5-8D92-8633606E64CC}">
      <dsp:nvSpPr>
        <dsp:cNvPr id="0" name=""/>
        <dsp:cNvSpPr/>
      </dsp:nvSpPr>
      <dsp:spPr>
        <a:xfrm>
          <a:off x="2057400" y="279400"/>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96A34-F552-4671-90FA-9A8A8FB1EFE2}">
      <dsp:nvSpPr>
        <dsp:cNvPr id="0" name=""/>
        <dsp:cNvSpPr/>
      </dsp:nvSpPr>
      <dsp:spPr>
        <a:xfrm>
          <a:off x="838580" y="2426401"/>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2044700">
            <a:lnSpc>
              <a:spcPct val="90000"/>
            </a:lnSpc>
            <a:spcBef>
              <a:spcPct val="0"/>
            </a:spcBef>
            <a:spcAft>
              <a:spcPct val="35000"/>
            </a:spcAft>
          </a:pPr>
          <a:endParaRPr lang="en-US" sz="4600" kern="1200" dirty="0"/>
        </a:p>
      </dsp:txBody>
      <dsp:txXfrm>
        <a:off x="838580" y="2426401"/>
        <a:ext cx="1420368" cy="1101090"/>
      </dsp:txXfrm>
    </dsp:sp>
    <dsp:sp modelId="{457FE33C-C123-41DF-B2E4-87DCFD65DCD6}">
      <dsp:nvSpPr>
        <dsp:cNvPr id="0" name=""/>
        <dsp:cNvSpPr/>
      </dsp:nvSpPr>
      <dsp:spPr>
        <a:xfrm>
          <a:off x="3047999" y="1346200"/>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AB868-6354-449D-A817-2533AC8CDAD5}">
      <dsp:nvSpPr>
        <dsp:cNvPr id="0" name=""/>
        <dsp:cNvSpPr/>
      </dsp:nvSpPr>
      <dsp:spPr>
        <a:xfrm>
          <a:off x="2301620" y="1454851"/>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2000250">
            <a:lnSpc>
              <a:spcPct val="90000"/>
            </a:lnSpc>
            <a:spcBef>
              <a:spcPct val="0"/>
            </a:spcBef>
            <a:spcAft>
              <a:spcPct val="35000"/>
            </a:spcAft>
          </a:pPr>
          <a:endParaRPr lang="en-US" sz="4500" kern="1200" dirty="0"/>
        </a:p>
      </dsp:txBody>
      <dsp:txXfrm>
        <a:off x="2301620" y="1454851"/>
        <a:ext cx="1463040" cy="2072640"/>
      </dsp:txXfrm>
    </dsp:sp>
    <dsp:sp modelId="{E3DAFB55-C4C9-4DF7-92FD-3AA2CE84662E}">
      <dsp:nvSpPr>
        <dsp:cNvPr id="0" name=""/>
        <dsp:cNvSpPr/>
      </dsp:nvSpPr>
      <dsp:spPr>
        <a:xfrm>
          <a:off x="3962399" y="279399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9D663-BBDC-45D9-B938-25DEF99A25EF}">
      <dsp:nvSpPr>
        <dsp:cNvPr id="0" name=""/>
        <dsp:cNvSpPr/>
      </dsp:nvSpPr>
      <dsp:spPr>
        <a:xfrm>
          <a:off x="4038981" y="879541"/>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911350">
            <a:lnSpc>
              <a:spcPct val="90000"/>
            </a:lnSpc>
            <a:spcBef>
              <a:spcPct val="0"/>
            </a:spcBef>
            <a:spcAft>
              <a:spcPct val="35000"/>
            </a:spcAft>
          </a:pPr>
          <a:endParaRPr lang="en-US" sz="4300" kern="1200" dirty="0"/>
        </a:p>
      </dsp:txBody>
      <dsp:txXfrm>
        <a:off x="4038981" y="879541"/>
        <a:ext cx="1463040" cy="26479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F03509-2D30-4D48-B3C5-6A80483EC164}">
      <dsp:nvSpPr>
        <dsp:cNvPr id="0" name=""/>
        <dsp:cNvSpPr/>
      </dsp:nvSpPr>
      <dsp:spPr>
        <a:xfrm>
          <a:off x="1257746" y="1206"/>
          <a:ext cx="1428526" cy="14285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Cosmos (Metaphysical</a:t>
          </a:r>
          <a:endParaRPr lang="en-US" sz="1200" kern="1200" dirty="0"/>
        </a:p>
      </dsp:txBody>
      <dsp:txXfrm>
        <a:off x="1257746" y="1206"/>
        <a:ext cx="1428526" cy="1428526"/>
      </dsp:txXfrm>
    </dsp:sp>
    <dsp:sp modelId="{7BA34980-A658-4734-8F53-1D55D4725934}">
      <dsp:nvSpPr>
        <dsp:cNvPr id="0" name=""/>
        <dsp:cNvSpPr/>
      </dsp:nvSpPr>
      <dsp:spPr>
        <a:xfrm rot="10800000">
          <a:off x="1722017" y="1614192"/>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B4BD08-AE0D-4834-891C-44D4C5DF9350}">
      <dsp:nvSpPr>
        <dsp:cNvPr id="0" name=""/>
        <dsp:cNvSpPr/>
      </dsp:nvSpPr>
      <dsp:spPr>
        <a:xfrm>
          <a:off x="1495596" y="2167567"/>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Universe (Physical)</a:t>
          </a:r>
          <a:endParaRPr lang="en-US" sz="1200" kern="1200" dirty="0"/>
        </a:p>
      </dsp:txBody>
      <dsp:txXfrm>
        <a:off x="1495596" y="2167567"/>
        <a:ext cx="952827" cy="952827"/>
      </dsp:txXfrm>
    </dsp:sp>
    <dsp:sp modelId="{0EDBF7EF-4205-4D94-B883-4C05BEA7932D}">
      <dsp:nvSpPr>
        <dsp:cNvPr id="0" name=""/>
        <dsp:cNvSpPr/>
      </dsp:nvSpPr>
      <dsp:spPr>
        <a:xfrm rot="10800000">
          <a:off x="1722017" y="3423778"/>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4C586-0B41-4393-8C16-173C3ECB87CC}">
      <dsp:nvSpPr>
        <dsp:cNvPr id="0" name=""/>
        <dsp:cNvSpPr/>
      </dsp:nvSpPr>
      <dsp:spPr>
        <a:xfrm>
          <a:off x="1495596" y="4096078"/>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Earth (Physical)</a:t>
          </a:r>
          <a:endParaRPr lang="en-US" sz="1200" kern="1200" dirty="0"/>
        </a:p>
      </dsp:txBody>
      <dsp:txXfrm>
        <a:off x="1495596" y="4096078"/>
        <a:ext cx="952827" cy="952827"/>
      </dsp:txXfrm>
    </dsp:sp>
    <dsp:sp modelId="{463CE318-6FE7-4CC7-B7F5-1EF7A1EAD70E}">
      <dsp:nvSpPr>
        <dsp:cNvPr id="0" name=""/>
        <dsp:cNvSpPr/>
      </dsp:nvSpPr>
      <dsp:spPr>
        <a:xfrm rot="5400000">
          <a:off x="2804480" y="4376966"/>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2A26C-FE05-4C62-98D9-B4B29D9CB0C9}">
      <dsp:nvSpPr>
        <dsp:cNvPr id="0" name=""/>
        <dsp:cNvSpPr/>
      </dsp:nvSpPr>
      <dsp:spPr>
        <a:xfrm>
          <a:off x="3638386" y="4096078"/>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Life (Physical)</a:t>
          </a:r>
          <a:endParaRPr lang="en-US" sz="1200" kern="1200" dirty="0"/>
        </a:p>
      </dsp:txBody>
      <dsp:txXfrm>
        <a:off x="3638386" y="4096078"/>
        <a:ext cx="952827" cy="952827"/>
      </dsp:txXfrm>
    </dsp:sp>
    <dsp:sp modelId="{909F05EB-B022-4684-AE22-698405BBE36A}">
      <dsp:nvSpPr>
        <dsp:cNvPr id="0" name=""/>
        <dsp:cNvSpPr/>
      </dsp:nvSpPr>
      <dsp:spPr>
        <a:xfrm>
          <a:off x="3864807" y="3401643"/>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4EE634-D1A7-4E00-A2C9-C1DB6DBCA8F0}">
      <dsp:nvSpPr>
        <dsp:cNvPr id="0" name=""/>
        <dsp:cNvSpPr/>
      </dsp:nvSpPr>
      <dsp:spPr>
        <a:xfrm>
          <a:off x="3638386" y="2167567"/>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Human Cells</a:t>
          </a:r>
          <a:endParaRPr lang="en-US" sz="1400" kern="1200" dirty="0"/>
        </a:p>
      </dsp:txBody>
      <dsp:txXfrm>
        <a:off x="3638386" y="2167567"/>
        <a:ext cx="952827" cy="952827"/>
      </dsp:txXfrm>
    </dsp:sp>
    <dsp:sp modelId="{48CF2899-EEEA-45E9-AE82-6C54CCC21CA2}">
      <dsp:nvSpPr>
        <dsp:cNvPr id="0" name=""/>
        <dsp:cNvSpPr/>
      </dsp:nvSpPr>
      <dsp:spPr>
        <a:xfrm>
          <a:off x="3864807" y="1473132"/>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4C4404-8771-4F0C-949E-0BD352E79821}">
      <dsp:nvSpPr>
        <dsp:cNvPr id="0" name=""/>
        <dsp:cNvSpPr/>
      </dsp:nvSpPr>
      <dsp:spPr>
        <a:xfrm>
          <a:off x="3638386" y="239056"/>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Body Development</a:t>
          </a:r>
          <a:endParaRPr lang="en-US" sz="1200" kern="1200" dirty="0"/>
        </a:p>
      </dsp:txBody>
      <dsp:txXfrm>
        <a:off x="3638386" y="239056"/>
        <a:ext cx="952827" cy="952827"/>
      </dsp:txXfrm>
    </dsp:sp>
    <dsp:sp modelId="{72EB671B-E83D-4FB8-B903-F1CB976DFE25}">
      <dsp:nvSpPr>
        <dsp:cNvPr id="0" name=""/>
        <dsp:cNvSpPr/>
      </dsp:nvSpPr>
      <dsp:spPr>
        <a:xfrm rot="5400000">
          <a:off x="4947270" y="519944"/>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880052-5EF7-4637-B6D3-90DD0DB7F28F}">
      <dsp:nvSpPr>
        <dsp:cNvPr id="0" name=""/>
        <dsp:cNvSpPr/>
      </dsp:nvSpPr>
      <dsp:spPr>
        <a:xfrm>
          <a:off x="5781176" y="239056"/>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Reacts with Earth</a:t>
          </a:r>
          <a:endParaRPr lang="en-US" sz="1400" kern="1200" dirty="0"/>
        </a:p>
      </dsp:txBody>
      <dsp:txXfrm>
        <a:off x="5781176" y="239056"/>
        <a:ext cx="952827" cy="952827"/>
      </dsp:txXfrm>
    </dsp:sp>
    <dsp:sp modelId="{38417AA3-F891-4580-9FBD-55547F30DAFD}">
      <dsp:nvSpPr>
        <dsp:cNvPr id="0" name=""/>
        <dsp:cNvSpPr/>
      </dsp:nvSpPr>
      <dsp:spPr>
        <a:xfrm rot="10800000">
          <a:off x="6007597" y="1495267"/>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9ED60-CA51-4FD2-9044-66F922B9B605}">
      <dsp:nvSpPr>
        <dsp:cNvPr id="0" name=""/>
        <dsp:cNvSpPr/>
      </dsp:nvSpPr>
      <dsp:spPr>
        <a:xfrm>
          <a:off x="5781176" y="2167567"/>
          <a:ext cx="952827" cy="952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Survival reflexes,  growth of desire, anger, fear, ego</a:t>
          </a:r>
          <a:endParaRPr lang="en-US" sz="1050" kern="1200" dirty="0"/>
        </a:p>
      </dsp:txBody>
      <dsp:txXfrm>
        <a:off x="5781176" y="2167567"/>
        <a:ext cx="952827" cy="952827"/>
      </dsp:txXfrm>
    </dsp:sp>
    <dsp:sp modelId="{275B6280-F9FC-4D9C-BD49-6C0FD71A0674}">
      <dsp:nvSpPr>
        <dsp:cNvPr id="0" name=""/>
        <dsp:cNvSpPr/>
      </dsp:nvSpPr>
      <dsp:spPr>
        <a:xfrm rot="10800000">
          <a:off x="6007597" y="3304853"/>
          <a:ext cx="499984" cy="39105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CB22B-2BE0-40A6-9A43-9DE7F5DA227E}">
      <dsp:nvSpPr>
        <dsp:cNvPr id="0" name=""/>
        <dsp:cNvSpPr/>
      </dsp:nvSpPr>
      <dsp:spPr>
        <a:xfrm>
          <a:off x="5543326" y="3858229"/>
          <a:ext cx="1428526" cy="14285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Body consciousness</a:t>
          </a:r>
          <a:endParaRPr lang="en-US" sz="1200" kern="1200" dirty="0"/>
        </a:p>
      </dsp:txBody>
      <dsp:txXfrm>
        <a:off x="5543326" y="3858229"/>
        <a:ext cx="1428526" cy="14285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3E541D-EC3E-4403-A789-4D4735250861}">
      <dsp:nvSpPr>
        <dsp:cNvPr id="0" name=""/>
        <dsp:cNvSpPr/>
      </dsp:nvSpPr>
      <dsp:spPr>
        <a:xfrm rot="3983738">
          <a:off x="593978" y="536508"/>
          <a:ext cx="4878324" cy="2171966"/>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C944B667-F902-47C5-8D92-8633606E64CC}">
      <dsp:nvSpPr>
        <dsp:cNvPr id="0" name=""/>
        <dsp:cNvSpPr/>
      </dsp:nvSpPr>
      <dsp:spPr>
        <a:xfrm>
          <a:off x="2057400" y="279400"/>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96A34-F552-4671-90FA-9A8A8FB1EFE2}">
      <dsp:nvSpPr>
        <dsp:cNvPr id="0" name=""/>
        <dsp:cNvSpPr/>
      </dsp:nvSpPr>
      <dsp:spPr>
        <a:xfrm>
          <a:off x="838580" y="2426401"/>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2044700">
            <a:lnSpc>
              <a:spcPct val="90000"/>
            </a:lnSpc>
            <a:spcBef>
              <a:spcPct val="0"/>
            </a:spcBef>
            <a:spcAft>
              <a:spcPct val="35000"/>
            </a:spcAft>
          </a:pPr>
          <a:endParaRPr lang="en-US" sz="4600" kern="1200" dirty="0"/>
        </a:p>
      </dsp:txBody>
      <dsp:txXfrm>
        <a:off x="838580" y="2426401"/>
        <a:ext cx="1420368" cy="1101090"/>
      </dsp:txXfrm>
    </dsp:sp>
    <dsp:sp modelId="{457FE33C-C123-41DF-B2E4-87DCFD65DCD6}">
      <dsp:nvSpPr>
        <dsp:cNvPr id="0" name=""/>
        <dsp:cNvSpPr/>
      </dsp:nvSpPr>
      <dsp:spPr>
        <a:xfrm>
          <a:off x="3047999" y="1346200"/>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AB868-6354-449D-A817-2533AC8CDAD5}">
      <dsp:nvSpPr>
        <dsp:cNvPr id="0" name=""/>
        <dsp:cNvSpPr/>
      </dsp:nvSpPr>
      <dsp:spPr>
        <a:xfrm>
          <a:off x="2301620" y="1454851"/>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2000250">
            <a:lnSpc>
              <a:spcPct val="90000"/>
            </a:lnSpc>
            <a:spcBef>
              <a:spcPct val="0"/>
            </a:spcBef>
            <a:spcAft>
              <a:spcPct val="35000"/>
            </a:spcAft>
          </a:pPr>
          <a:endParaRPr lang="en-US" sz="4500" kern="1200" dirty="0"/>
        </a:p>
      </dsp:txBody>
      <dsp:txXfrm>
        <a:off x="2301620" y="1454851"/>
        <a:ext cx="1463040" cy="2072640"/>
      </dsp:txXfrm>
    </dsp:sp>
    <dsp:sp modelId="{E3DAFB55-C4C9-4DF7-92FD-3AA2CE84662E}">
      <dsp:nvSpPr>
        <dsp:cNvPr id="0" name=""/>
        <dsp:cNvSpPr/>
      </dsp:nvSpPr>
      <dsp:spPr>
        <a:xfrm>
          <a:off x="3962399" y="279399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9D663-BBDC-45D9-B938-25DEF99A25EF}">
      <dsp:nvSpPr>
        <dsp:cNvPr id="0" name=""/>
        <dsp:cNvSpPr/>
      </dsp:nvSpPr>
      <dsp:spPr>
        <a:xfrm>
          <a:off x="4038981" y="879541"/>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911350">
            <a:lnSpc>
              <a:spcPct val="90000"/>
            </a:lnSpc>
            <a:spcBef>
              <a:spcPct val="0"/>
            </a:spcBef>
            <a:spcAft>
              <a:spcPct val="35000"/>
            </a:spcAft>
          </a:pPr>
          <a:endParaRPr lang="en-US" sz="4300" kern="1200" dirty="0"/>
        </a:p>
      </dsp:txBody>
      <dsp:txXfrm>
        <a:off x="4038981" y="879541"/>
        <a:ext cx="1463040" cy="26479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14599B-1605-4EA5-840B-A11A3C368A5F}">
      <dsp:nvSpPr>
        <dsp:cNvPr id="0" name=""/>
        <dsp:cNvSpPr/>
      </dsp:nvSpPr>
      <dsp:spPr>
        <a:xfrm>
          <a:off x="1512371" y="0"/>
          <a:ext cx="4525963" cy="4525963"/>
        </a:xfrm>
        <a:prstGeom prst="triangl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265FABE3-A56C-49B7-99D7-5DA8F3378668}">
      <dsp:nvSpPr>
        <dsp:cNvPr id="0" name=""/>
        <dsp:cNvSpPr/>
      </dsp:nvSpPr>
      <dsp:spPr>
        <a:xfrm>
          <a:off x="3775352" y="455027"/>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isometricLeftDown"/>
          <a:lightRig rig="threePt" dir="t"/>
        </a:scene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Ultimate</a:t>
          </a:r>
          <a:endParaRPr lang="en-US" sz="2200" kern="1200" dirty="0"/>
        </a:p>
      </dsp:txBody>
      <dsp:txXfrm>
        <a:off x="3775352" y="455027"/>
        <a:ext cx="2941875" cy="535690"/>
      </dsp:txXfrm>
    </dsp:sp>
    <dsp:sp modelId="{76B77D5A-3725-4E74-AA77-573E38309A36}">
      <dsp:nvSpPr>
        <dsp:cNvPr id="0" name=""/>
        <dsp:cNvSpPr/>
      </dsp:nvSpPr>
      <dsp:spPr>
        <a:xfrm>
          <a:off x="3775352" y="1057678"/>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228600">
            <a:schemeClr val="accent6">
              <a:satMod val="175000"/>
              <a:alpha val="40000"/>
            </a:schemeClr>
          </a:glow>
        </a:effectLst>
        <a:scene3d>
          <a:camera prst="isometricLeftDown"/>
          <a:lightRig rig="threePt" dir="t"/>
        </a:scene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Positive</a:t>
          </a:r>
          <a:endParaRPr lang="en-US" sz="2200" kern="1200" dirty="0"/>
        </a:p>
      </dsp:txBody>
      <dsp:txXfrm>
        <a:off x="3775352" y="1057678"/>
        <a:ext cx="2941875" cy="535690"/>
      </dsp:txXfrm>
    </dsp:sp>
    <dsp:sp modelId="{BED9DE07-CDB9-419A-8CA3-03B1C5AB7936}">
      <dsp:nvSpPr>
        <dsp:cNvPr id="0" name=""/>
        <dsp:cNvSpPr/>
      </dsp:nvSpPr>
      <dsp:spPr>
        <a:xfrm>
          <a:off x="3775352" y="1660330"/>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228600">
            <a:schemeClr val="accent4">
              <a:satMod val="175000"/>
              <a:alpha val="40000"/>
            </a:schemeClr>
          </a:glow>
        </a:effectLst>
        <a:scene3d>
          <a:camera prst="isometricLeftDown"/>
          <a:lightRig rig="threePt" dir="t"/>
        </a:scene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Constructive</a:t>
          </a:r>
          <a:endParaRPr lang="en-US" sz="2200" kern="1200" dirty="0"/>
        </a:p>
      </dsp:txBody>
      <dsp:txXfrm>
        <a:off x="3775352" y="1660330"/>
        <a:ext cx="2941875" cy="535690"/>
      </dsp:txXfrm>
    </dsp:sp>
    <dsp:sp modelId="{443F04FF-ADFF-4E9A-8436-6668CA10329B}">
      <dsp:nvSpPr>
        <dsp:cNvPr id="0" name=""/>
        <dsp:cNvSpPr/>
      </dsp:nvSpPr>
      <dsp:spPr>
        <a:xfrm>
          <a:off x="3775352" y="2262981"/>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139700">
            <a:schemeClr val="accent5">
              <a:satMod val="175000"/>
              <a:alpha val="40000"/>
            </a:schemeClr>
          </a:glow>
        </a:effectLst>
        <a:scene3d>
          <a:camera prst="isometricLeftDown"/>
          <a:lightRig rig="threePt" dir="t"/>
        </a:scene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Useless</a:t>
          </a:r>
          <a:endParaRPr lang="en-US" sz="2200" kern="1200" dirty="0"/>
        </a:p>
      </dsp:txBody>
      <dsp:txXfrm>
        <a:off x="3775352" y="2262981"/>
        <a:ext cx="2941875" cy="535690"/>
      </dsp:txXfrm>
    </dsp:sp>
    <dsp:sp modelId="{5CE12E09-80A0-4463-8FF7-F9018AA4E3C7}">
      <dsp:nvSpPr>
        <dsp:cNvPr id="0" name=""/>
        <dsp:cNvSpPr/>
      </dsp:nvSpPr>
      <dsp:spPr>
        <a:xfrm>
          <a:off x="3775352" y="2865632"/>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228600">
            <a:schemeClr val="accent4">
              <a:satMod val="175000"/>
              <a:alpha val="40000"/>
            </a:schemeClr>
          </a:glow>
        </a:effectLst>
        <a:scene3d>
          <a:camera prst="isometricLeftDown"/>
          <a:lightRig rig="threePt" dir="t"/>
        </a:scene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Negative</a:t>
          </a:r>
          <a:endParaRPr lang="en-US" sz="2200" kern="1200" dirty="0"/>
        </a:p>
      </dsp:txBody>
      <dsp:txXfrm>
        <a:off x="3775352" y="2865632"/>
        <a:ext cx="2941875" cy="535690"/>
      </dsp:txXfrm>
    </dsp:sp>
    <dsp:sp modelId="{6B345656-9625-4687-97F8-470879C415D9}">
      <dsp:nvSpPr>
        <dsp:cNvPr id="0" name=""/>
        <dsp:cNvSpPr/>
      </dsp:nvSpPr>
      <dsp:spPr>
        <a:xfrm>
          <a:off x="3775352" y="3468284"/>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101600">
            <a:schemeClr val="tx1">
              <a:lumMod val="65000"/>
              <a:lumOff val="35000"/>
              <a:alpha val="60000"/>
            </a:schemeClr>
          </a:glow>
        </a:effectLst>
        <a:scene3d>
          <a:camera prst="isometricLeftDown"/>
          <a:lightRig rig="threePt" dir="t"/>
        </a:scene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Destructive</a:t>
          </a:r>
          <a:endParaRPr lang="en-US" sz="2200" kern="1200" dirty="0"/>
        </a:p>
      </dsp:txBody>
      <dsp:txXfrm>
        <a:off x="3775352" y="3468284"/>
        <a:ext cx="2941875" cy="53569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FE83D-81C4-43C1-BA6B-D3AC3276D1F4}">
      <dsp:nvSpPr>
        <dsp:cNvPr id="0" name=""/>
        <dsp:cNvSpPr/>
      </dsp:nvSpPr>
      <dsp:spPr>
        <a:xfrm>
          <a:off x="3888501" y="2036683"/>
          <a:ext cx="2489279" cy="2489279"/>
        </a:xfrm>
        <a:prstGeom prst="gear9">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Discipline</a:t>
          </a:r>
          <a:endParaRPr lang="en-US" sz="2000" kern="1200" dirty="0"/>
        </a:p>
      </dsp:txBody>
      <dsp:txXfrm>
        <a:off x="3888501" y="2036683"/>
        <a:ext cx="2489279" cy="2489279"/>
      </dsp:txXfrm>
    </dsp:sp>
    <dsp:sp modelId="{318C0A35-875D-49B6-AAB6-25508CC8B39B}">
      <dsp:nvSpPr>
        <dsp:cNvPr id="0" name=""/>
        <dsp:cNvSpPr/>
      </dsp:nvSpPr>
      <dsp:spPr>
        <a:xfrm>
          <a:off x="2440193" y="1448308"/>
          <a:ext cx="1810385" cy="1810385"/>
        </a:xfrm>
        <a:prstGeom prst="gear6">
          <a:avLst/>
        </a:prstGeom>
        <a:solidFill>
          <a:schemeClr val="accent2">
            <a:hueOff val="2340759"/>
            <a:satOff val="-2919"/>
            <a:lumOff val="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Diet</a:t>
          </a:r>
          <a:endParaRPr lang="en-US" sz="2000" kern="1200" dirty="0"/>
        </a:p>
      </dsp:txBody>
      <dsp:txXfrm>
        <a:off x="2440193" y="1448308"/>
        <a:ext cx="1810385" cy="1810385"/>
      </dsp:txXfrm>
    </dsp:sp>
    <dsp:sp modelId="{0307937E-C905-4FE2-A41C-448B0DC2C0B9}">
      <dsp:nvSpPr>
        <dsp:cNvPr id="0" name=""/>
        <dsp:cNvSpPr/>
      </dsp:nvSpPr>
      <dsp:spPr>
        <a:xfrm rot="20700000">
          <a:off x="3454194" y="199327"/>
          <a:ext cx="1773807" cy="1773807"/>
        </a:xfrm>
        <a:prstGeom prst="gear6">
          <a:avLst/>
        </a:prstGeom>
        <a:solidFill>
          <a:schemeClr val="accent2">
            <a:hueOff val="4681519"/>
            <a:satOff val="-5839"/>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Devotion</a:t>
          </a:r>
          <a:endParaRPr lang="en-US" sz="2000" kern="1200" dirty="0"/>
        </a:p>
      </dsp:txBody>
      <dsp:txXfrm>
        <a:off x="3843242" y="588375"/>
        <a:ext cx="995711" cy="995711"/>
      </dsp:txXfrm>
    </dsp:sp>
    <dsp:sp modelId="{0A9F2FEF-265F-4987-AD3C-D8AE140F8F7E}">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5AB45FB-52F3-47AC-A503-83F40A0F1C17}">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7691A8B-6F98-4968-9353-2D6CB9DD6FE2}">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505CC7-03A0-488F-BDAC-8F134BCD7BEE}">
      <dsp:nvSpPr>
        <dsp:cNvPr id="0" name=""/>
        <dsp:cNvSpPr/>
      </dsp:nvSpPr>
      <dsp:spPr>
        <a:xfrm rot="16200000">
          <a:off x="1108431" y="580925"/>
          <a:ext cx="761988" cy="2902148"/>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If regularly used automated reflex action</a:t>
          </a:r>
          <a:endParaRPr lang="en-US" sz="1200" b="1" kern="1200" dirty="0"/>
        </a:p>
      </dsp:txBody>
      <dsp:txXfrm rot="16200000">
        <a:off x="1108431" y="580925"/>
        <a:ext cx="761988" cy="2902148"/>
      </dsp:txXfrm>
    </dsp:sp>
    <dsp:sp modelId="{C75C1C88-B199-4DAE-9A3B-29F82685E3FB}">
      <dsp:nvSpPr>
        <dsp:cNvPr id="0" name=""/>
        <dsp:cNvSpPr/>
      </dsp:nvSpPr>
      <dsp:spPr>
        <a:xfrm rot="5400000">
          <a:off x="4377972" y="606345"/>
          <a:ext cx="609596" cy="2902148"/>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If not purified neuronal apoptosis</a:t>
          </a:r>
          <a:endParaRPr lang="en-US" sz="1200" b="1" kern="1200" dirty="0"/>
        </a:p>
      </dsp:txBody>
      <dsp:txXfrm rot="5400000">
        <a:off x="4377972" y="606345"/>
        <a:ext cx="609596" cy="290214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DCE6-6C5F-4E4F-8A77-8B3BE863786E}" type="datetimeFigureOut">
              <a:rPr lang="en-US" smtClean="0"/>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184C1-B624-4E85-A9D7-548D18B979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Molecular_biology" TargetMode="External"/><Relationship Id="rId13" Type="http://schemas.openxmlformats.org/officeDocument/2006/relationships/hyperlink" Target="http://en.wikipedia.org/wiki/Rheumatology" TargetMode="External"/><Relationship Id="rId3" Type="http://schemas.openxmlformats.org/officeDocument/2006/relationships/hyperlink" Target="http://en.wikipedia.org/wiki/Psychology" TargetMode="External"/><Relationship Id="rId7" Type="http://schemas.openxmlformats.org/officeDocument/2006/relationships/hyperlink" Target="http://en.wikipedia.org/wiki/Pharmacology" TargetMode="External"/><Relationship Id="rId12" Type="http://schemas.openxmlformats.org/officeDocument/2006/relationships/hyperlink" Target="http://en.wikipedia.org/wiki/Endocrinology"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Physiology" TargetMode="External"/><Relationship Id="rId11" Type="http://schemas.openxmlformats.org/officeDocument/2006/relationships/hyperlink" Target="http://en.wikipedia.org/wiki/Infectious_diseases" TargetMode="External"/><Relationship Id="rId5" Type="http://schemas.openxmlformats.org/officeDocument/2006/relationships/hyperlink" Target="http://en.wikipedia.org/wiki/Immunology" TargetMode="External"/><Relationship Id="rId10" Type="http://schemas.openxmlformats.org/officeDocument/2006/relationships/hyperlink" Target="http://en.wikipedia.org/wiki/Behavioral_medicine" TargetMode="External"/><Relationship Id="rId4" Type="http://schemas.openxmlformats.org/officeDocument/2006/relationships/hyperlink" Target="http://en.wikipedia.org/wiki/Neuroscience" TargetMode="External"/><Relationship Id="rId9" Type="http://schemas.openxmlformats.org/officeDocument/2006/relationships/hyperlink" Target="http://en.wikipedia.org/wiki/Psychiatry"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Cell_adhesion" TargetMode="External"/><Relationship Id="rId18" Type="http://schemas.openxmlformats.org/officeDocument/2006/relationships/hyperlink" Target="http://en.wikipedia.org/wiki/Adrenocorticotropic_hormone" TargetMode="External"/><Relationship Id="rId3" Type="http://schemas.openxmlformats.org/officeDocument/2006/relationships/hyperlink" Target="http://en.wikipedia.org/wiki/Anxiety" TargetMode="External"/><Relationship Id="rId7" Type="http://schemas.openxmlformats.org/officeDocument/2006/relationships/hyperlink" Target="http://en.wikipedia.org/wiki/Sadness" TargetMode="External"/><Relationship Id="rId12" Type="http://schemas.openxmlformats.org/officeDocument/2006/relationships/hyperlink" Target="http://en.wikipedia.org/wiki/Adrenal_medulla" TargetMode="External"/><Relationship Id="rId17" Type="http://schemas.openxmlformats.org/officeDocument/2006/relationships/hyperlink" Target="http://en.wikipedia.org/wiki/Hypothalamus" TargetMode="External"/><Relationship Id="rId2" Type="http://schemas.openxmlformats.org/officeDocument/2006/relationships/slide" Target="../slides/slide27.xml"/><Relationship Id="rId16" Type="http://schemas.openxmlformats.org/officeDocument/2006/relationships/hyperlink" Target="http://en.wikipedia.org/wiki/Corticotropin-releasing_hormone" TargetMode="External"/><Relationship Id="rId1" Type="http://schemas.openxmlformats.org/officeDocument/2006/relationships/notesMaster" Target="../notesMasters/notesMaster1.xml"/><Relationship Id="rId6" Type="http://schemas.openxmlformats.org/officeDocument/2006/relationships/hyperlink" Target="http://en.wikipedia.org/wiki/Anger" TargetMode="External"/><Relationship Id="rId11" Type="http://schemas.openxmlformats.org/officeDocument/2006/relationships/hyperlink" Target="http://en.wikipedia.org/wiki/Pituitary" TargetMode="External"/><Relationship Id="rId5" Type="http://schemas.openxmlformats.org/officeDocument/2006/relationships/hyperlink" Target="http://en.wikipedia.org/wiki/Stress_(biology)" TargetMode="External"/><Relationship Id="rId15" Type="http://schemas.openxmlformats.org/officeDocument/2006/relationships/hyperlink" Target="http://en.wikipedia.org/wiki/Apoptosis" TargetMode="External"/><Relationship Id="rId10" Type="http://schemas.openxmlformats.org/officeDocument/2006/relationships/hyperlink" Target="http://en.wikipedia.org/wiki/Sweating" TargetMode="External"/><Relationship Id="rId19" Type="http://schemas.openxmlformats.org/officeDocument/2006/relationships/hyperlink" Target="http://en.wikipedia.org/wiki/Autonomic_nervous_system" TargetMode="External"/><Relationship Id="rId4" Type="http://schemas.openxmlformats.org/officeDocument/2006/relationships/hyperlink" Target="http://en.wikipedia.org/wiki/Fear" TargetMode="External"/><Relationship Id="rId9" Type="http://schemas.openxmlformats.org/officeDocument/2006/relationships/hyperlink" Target="http://en.wikipedia.org/wiki/Blood_pressure" TargetMode="External"/><Relationship Id="rId14" Type="http://schemas.openxmlformats.org/officeDocument/2006/relationships/hyperlink" Target="http://en.wikipedia.org/wiki/Antig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PNI takes an interdisciplinary approach, incorporating :</a:t>
            </a:r>
          </a:p>
          <a:p>
            <a:pPr eaLnBrk="1" hangingPunct="1">
              <a:spcBef>
                <a:spcPct val="0"/>
              </a:spcBef>
            </a:pPr>
            <a:r>
              <a:rPr lang="en-US" smtClean="0">
                <a:hlinkClick r:id="rId3" action="ppaction://hlinkfile" tooltip="Psychology"/>
              </a:rPr>
              <a:t>psychology</a:t>
            </a:r>
            <a:r>
              <a:rPr lang="en-US" smtClean="0"/>
              <a:t>, </a:t>
            </a:r>
            <a:r>
              <a:rPr lang="en-US" smtClean="0">
                <a:hlinkClick r:id="rId4" action="ppaction://hlinkfile" tooltip="Neuroscience"/>
              </a:rPr>
              <a:t>neuroscience</a:t>
            </a:r>
            <a:r>
              <a:rPr lang="en-US" smtClean="0"/>
              <a:t>, </a:t>
            </a:r>
            <a:r>
              <a:rPr lang="en-US" smtClean="0">
                <a:hlinkClick r:id="rId5" action="ppaction://hlinkfile" tooltip="Immunology"/>
              </a:rPr>
              <a:t>immunology</a:t>
            </a:r>
            <a:r>
              <a:rPr lang="en-US" smtClean="0"/>
              <a:t>, </a:t>
            </a:r>
            <a:r>
              <a:rPr lang="en-US" smtClean="0">
                <a:hlinkClick r:id="rId6" action="ppaction://hlinkfile" tooltip="Physiology"/>
              </a:rPr>
              <a:t>physiology</a:t>
            </a:r>
            <a:r>
              <a:rPr lang="en-US" smtClean="0"/>
              <a:t>, </a:t>
            </a:r>
            <a:r>
              <a:rPr lang="en-US" smtClean="0">
                <a:hlinkClick r:id="rId7" action="ppaction://hlinkfile" tooltip="Pharmacology"/>
              </a:rPr>
              <a:t>pharmacology</a:t>
            </a:r>
            <a:r>
              <a:rPr lang="en-US" smtClean="0"/>
              <a:t>, </a:t>
            </a:r>
            <a:r>
              <a:rPr lang="en-US" smtClean="0">
                <a:hlinkClick r:id="rId8" action="ppaction://hlinkfile" tooltip="Molecular biology"/>
              </a:rPr>
              <a:t>molecular biology</a:t>
            </a:r>
            <a:r>
              <a:rPr lang="en-US" smtClean="0"/>
              <a:t>, </a:t>
            </a:r>
            <a:r>
              <a:rPr lang="en-US" smtClean="0">
                <a:hlinkClick r:id="rId9" action="ppaction://hlinkfile" tooltip="Psychiatry"/>
              </a:rPr>
              <a:t>psychiatry</a:t>
            </a:r>
            <a:r>
              <a:rPr lang="en-US" smtClean="0"/>
              <a:t>, </a:t>
            </a:r>
            <a:r>
              <a:rPr lang="en-US" smtClean="0">
                <a:hlinkClick r:id="rId10" action="ppaction://hlinkfile" tooltip="Behavioral medicine"/>
              </a:rPr>
              <a:t>behavioral medicine</a:t>
            </a:r>
            <a:r>
              <a:rPr lang="en-US" smtClean="0"/>
              <a:t>, </a:t>
            </a:r>
            <a:r>
              <a:rPr lang="en-US" smtClean="0">
                <a:hlinkClick r:id="rId11" action="ppaction://hlinkfile" tooltip="Infectious diseases"/>
              </a:rPr>
              <a:t>infectious diseases</a:t>
            </a:r>
            <a:r>
              <a:rPr lang="en-US" smtClean="0"/>
              <a:t>, </a:t>
            </a:r>
            <a:r>
              <a:rPr lang="en-US" smtClean="0">
                <a:hlinkClick r:id="rId12" action="ppaction://hlinkfile" tooltip="Endocrinology"/>
              </a:rPr>
              <a:t>endocrinology</a:t>
            </a:r>
            <a:r>
              <a:rPr lang="en-US" smtClean="0"/>
              <a:t>, and </a:t>
            </a:r>
            <a:r>
              <a:rPr lang="en-US" smtClean="0">
                <a:hlinkClick r:id="rId13" action="ppaction://hlinkfile" tooltip="Rheumatology"/>
              </a:rPr>
              <a:t>rheumatology</a:t>
            </a:r>
            <a:r>
              <a:rPr lang="en-US" smtClean="0"/>
              <a:t>.</a:t>
            </a:r>
          </a:p>
          <a:p>
            <a:pPr eaLnBrk="1" hangingPunct="1">
              <a:spcBef>
                <a:spcPct val="0"/>
              </a:spcBef>
            </a:pPr>
            <a:r>
              <a:rPr lang="en-US" smtClean="0"/>
              <a:t>There is now sufficient data to conclude that immune modulation by psychosocial stressors and/or interventions can lead to actual health changes.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z="1800" smtClean="0"/>
              <a:t>Stressful events trigger cognitive and affective responses which, in turn, induce sympathetic nervous system and endocrine changes, and these ultimately impair immune function: </a:t>
            </a:r>
          </a:p>
          <a:p>
            <a:pPr eaLnBrk="1" hangingPunct="1">
              <a:spcBef>
                <a:spcPct val="0"/>
              </a:spcBef>
            </a:pPr>
            <a:r>
              <a:rPr lang="en-US" sz="1800" smtClean="0"/>
              <a:t>	“all-cause mortality increased in the month following a severe stressor – the death of a spouse.”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Kaprio, J., Koskenvuo, M., and Rita, H. (1987). Mortality after bereavement: a prospective study of 95,647 widowed persons. American Journal of Public Health 77(3), 283-7. </a:t>
            </a:r>
          </a:p>
          <a:p>
            <a:pPr eaLnBrk="1" hangingPunct="1">
              <a:spcBef>
                <a:spcPct val="0"/>
              </a:spcBef>
            </a:pPr>
            <a:endParaRPr lang="en-US" smtClean="0"/>
          </a:p>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E8D9A-29AE-473F-8119-2C89BB226401}" type="slidenum">
              <a:rPr lang="en-US"/>
              <a:pPr fontAlgn="base">
                <a:spcBef>
                  <a:spcPct val="0"/>
                </a:spcBef>
                <a:spcAft>
                  <a:spcPct val="0"/>
                </a:spcAft>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Stress is thought to affect immune function through emotional and/or behavioral manifestations such as </a:t>
            </a:r>
            <a:r>
              <a:rPr lang="en-US" dirty="0" smtClean="0">
                <a:hlinkClick r:id="rId3" action="ppaction://hlinkfile" tooltip="Anxiety"/>
              </a:rPr>
              <a:t>anxiety</a:t>
            </a:r>
            <a:r>
              <a:rPr lang="en-US" dirty="0" smtClean="0"/>
              <a:t>, </a:t>
            </a:r>
            <a:r>
              <a:rPr lang="en-US" dirty="0" smtClean="0">
                <a:hlinkClick r:id="rId4" action="ppaction://hlinkfile" tooltip="Fear"/>
              </a:rPr>
              <a:t>fear</a:t>
            </a:r>
            <a:r>
              <a:rPr lang="en-US" dirty="0" smtClean="0"/>
              <a:t>, </a:t>
            </a:r>
            <a:r>
              <a:rPr lang="en-US" dirty="0" smtClean="0">
                <a:hlinkClick r:id="rId5" action="ppaction://hlinkfile" tooltip="Stress (biology)"/>
              </a:rPr>
              <a:t>tension</a:t>
            </a:r>
            <a:r>
              <a:rPr lang="en-US" dirty="0" smtClean="0"/>
              <a:t>, </a:t>
            </a:r>
            <a:r>
              <a:rPr lang="en-US" dirty="0" smtClean="0">
                <a:hlinkClick r:id="rId6" action="ppaction://hlinkfile" tooltip="Anger"/>
              </a:rPr>
              <a:t>anger</a:t>
            </a:r>
            <a:r>
              <a:rPr lang="en-US" dirty="0" smtClean="0"/>
              <a:t> and </a:t>
            </a:r>
            <a:r>
              <a:rPr lang="en-US" dirty="0" smtClean="0">
                <a:hlinkClick r:id="rId7" action="ppaction://hlinkfile" tooltip="Sadness"/>
              </a:rPr>
              <a:t>sadness</a:t>
            </a:r>
            <a:r>
              <a:rPr lang="en-US" dirty="0" smtClean="0"/>
              <a:t> and physiological changes such as </a:t>
            </a:r>
            <a:r>
              <a:rPr lang="en-US" dirty="0" smtClean="0">
                <a:hlinkClick r:id="rId8" action="ppaction://hlinkfile" tooltip="Heart rate"/>
              </a:rPr>
              <a:t>heart rate</a:t>
            </a:r>
            <a:r>
              <a:rPr lang="en-US" dirty="0" smtClean="0"/>
              <a:t>, </a:t>
            </a:r>
            <a:r>
              <a:rPr lang="en-US" dirty="0" smtClean="0">
                <a:hlinkClick r:id="rId9" action="ppaction://hlinkfile" tooltip="Blood pressure"/>
              </a:rPr>
              <a:t>blood pressure</a:t>
            </a:r>
            <a:r>
              <a:rPr lang="en-US" dirty="0" smtClean="0"/>
              <a:t>, and </a:t>
            </a:r>
            <a:r>
              <a:rPr lang="en-US" dirty="0" smtClean="0">
                <a:hlinkClick r:id="rId10" action="ppaction://hlinkfile" tooltip="Sweating"/>
              </a:rPr>
              <a:t>sweating</a:t>
            </a:r>
            <a:r>
              <a:rPr lang="en-US" dirty="0" smtClean="0"/>
              <a:t>.</a:t>
            </a:r>
          </a:p>
          <a:p>
            <a:pPr eaLnBrk="1" fontAlgn="auto" hangingPunct="1">
              <a:spcBef>
                <a:spcPts val="0"/>
              </a:spcBef>
              <a:spcAft>
                <a:spcPts val="0"/>
              </a:spcAft>
              <a:defRPr/>
            </a:pPr>
            <a:r>
              <a:rPr lang="en-US" b="1" dirty="0" smtClean="0"/>
              <a:t>Communication between the brain and immune system</a:t>
            </a:r>
          </a:p>
          <a:p>
            <a:pPr eaLnBrk="1" fontAlgn="auto" hangingPunct="1">
              <a:spcBef>
                <a:spcPts val="0"/>
              </a:spcBef>
              <a:spcAft>
                <a:spcPts val="0"/>
              </a:spcAft>
              <a:buFont typeface="Arial" pitchFamily="34" charset="0"/>
              <a:buChar char="•"/>
              <a:defRPr/>
            </a:pPr>
            <a:r>
              <a:rPr lang="en-US" dirty="0" smtClean="0"/>
              <a:t>Stimulation of brain sites alters immunity (stressed animals have altered immune systems). </a:t>
            </a:r>
          </a:p>
          <a:p>
            <a:pPr eaLnBrk="1" fontAlgn="auto" hangingPunct="1">
              <a:spcBef>
                <a:spcPts val="0"/>
              </a:spcBef>
              <a:spcAft>
                <a:spcPts val="0"/>
              </a:spcAft>
              <a:buFont typeface="Arial" pitchFamily="34" charset="0"/>
              <a:buChar char="•"/>
              <a:defRPr/>
            </a:pPr>
            <a:r>
              <a:rPr lang="en-US" dirty="0" smtClean="0"/>
              <a:t>Immune cells produce cytokines that act on the CNS. </a:t>
            </a:r>
          </a:p>
          <a:p>
            <a:pPr eaLnBrk="1" fontAlgn="auto" hangingPunct="1">
              <a:spcBef>
                <a:spcPts val="0"/>
              </a:spcBef>
              <a:spcAft>
                <a:spcPts val="0"/>
              </a:spcAft>
              <a:buFont typeface="Arial" pitchFamily="34" charset="0"/>
              <a:buChar char="•"/>
              <a:defRPr/>
            </a:pPr>
            <a:r>
              <a:rPr lang="en-US" dirty="0" smtClean="0"/>
              <a:t>Immune cells respond to signals from the CNS.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Communication between </a:t>
            </a:r>
            <a:r>
              <a:rPr lang="en-US" b="1" dirty="0" err="1" smtClean="0"/>
              <a:t>neuroendocrine</a:t>
            </a:r>
            <a:r>
              <a:rPr lang="en-US" b="1" dirty="0" smtClean="0"/>
              <a:t> and immune system</a:t>
            </a:r>
          </a:p>
          <a:p>
            <a:pPr eaLnBrk="1" fontAlgn="auto" hangingPunct="1">
              <a:spcBef>
                <a:spcPts val="0"/>
              </a:spcBef>
              <a:spcAft>
                <a:spcPts val="0"/>
              </a:spcAft>
              <a:buFont typeface="Arial" pitchFamily="34" charset="0"/>
              <a:buChar char="•"/>
              <a:defRPr/>
            </a:pPr>
            <a:r>
              <a:rPr lang="en-US" dirty="0" err="1" smtClean="0"/>
              <a:t>Glucocorticoids</a:t>
            </a:r>
            <a:r>
              <a:rPr lang="en-US" dirty="0" smtClean="0"/>
              <a:t> and </a:t>
            </a:r>
            <a:r>
              <a:rPr lang="en-US" dirty="0" err="1" smtClean="0"/>
              <a:t>catecholamines</a:t>
            </a:r>
            <a:r>
              <a:rPr lang="en-US" dirty="0" smtClean="0"/>
              <a:t> influence immune cells.</a:t>
            </a:r>
          </a:p>
          <a:p>
            <a:pPr eaLnBrk="1" fontAlgn="auto" hangingPunct="1">
              <a:spcBef>
                <a:spcPts val="0"/>
              </a:spcBef>
              <a:spcAft>
                <a:spcPts val="0"/>
              </a:spcAft>
              <a:buFont typeface="Arial" pitchFamily="34" charset="0"/>
              <a:buChar char="•"/>
              <a:defRPr/>
            </a:pPr>
            <a:r>
              <a:rPr lang="en-US" dirty="0" smtClean="0"/>
              <a:t>Endorphins from </a:t>
            </a:r>
            <a:r>
              <a:rPr lang="en-US" dirty="0" smtClean="0">
                <a:hlinkClick r:id="rId11" action="ppaction://hlinkfile" tooltip="Pituitary"/>
              </a:rPr>
              <a:t>pituitary</a:t>
            </a:r>
            <a:r>
              <a:rPr lang="en-US" dirty="0" smtClean="0"/>
              <a:t> &amp; </a:t>
            </a:r>
            <a:r>
              <a:rPr lang="en-US" dirty="0" smtClean="0">
                <a:hlinkClick r:id="rId12" action="ppaction://hlinkfile" tooltip="Adrenal medulla"/>
              </a:rPr>
              <a:t>adrenal medulla</a:t>
            </a:r>
            <a:r>
              <a:rPr lang="en-US" dirty="0" smtClean="0"/>
              <a:t> act on immune system. </a:t>
            </a:r>
          </a:p>
          <a:p>
            <a:pPr eaLnBrk="1" fontAlgn="auto" hangingPunct="1">
              <a:spcBef>
                <a:spcPts val="0"/>
              </a:spcBef>
              <a:spcAft>
                <a:spcPts val="0"/>
              </a:spcAft>
              <a:buFont typeface="Arial" pitchFamily="34" charset="0"/>
              <a:buChar char="•"/>
              <a:defRPr/>
            </a:pPr>
            <a:r>
              <a:rPr lang="en-US" dirty="0" smtClean="0"/>
              <a:t>Activity of the immune system is correlated with </a:t>
            </a:r>
            <a:r>
              <a:rPr lang="en-US" dirty="0" err="1" smtClean="0"/>
              <a:t>neurochemical</a:t>
            </a:r>
            <a:r>
              <a:rPr lang="en-US" dirty="0" smtClean="0"/>
              <a:t>/</a:t>
            </a:r>
            <a:r>
              <a:rPr lang="en-US" dirty="0" err="1" smtClean="0"/>
              <a:t>neuroendocrine</a:t>
            </a:r>
            <a:r>
              <a:rPr lang="en-US" dirty="0" smtClean="0"/>
              <a:t> activity of brain cells.</a:t>
            </a:r>
          </a:p>
          <a:p>
            <a:pPr eaLnBrk="1" fontAlgn="auto" hangingPunct="1">
              <a:spcBef>
                <a:spcPts val="0"/>
              </a:spcBef>
              <a:spcAft>
                <a:spcPts val="0"/>
              </a:spcAft>
              <a:defRPr/>
            </a:pPr>
            <a:r>
              <a:rPr lang="en-US" b="1" dirty="0" smtClean="0"/>
              <a:t>Connections between </a:t>
            </a:r>
            <a:r>
              <a:rPr lang="en-US" b="1" dirty="0" err="1" smtClean="0"/>
              <a:t>glucocorticoids</a:t>
            </a:r>
            <a:r>
              <a:rPr lang="en-US" b="1" dirty="0" smtClean="0"/>
              <a:t> and immune system</a:t>
            </a:r>
          </a:p>
          <a:p>
            <a:pPr eaLnBrk="1" fontAlgn="auto" hangingPunct="1">
              <a:spcBef>
                <a:spcPts val="0"/>
              </a:spcBef>
              <a:spcAft>
                <a:spcPts val="0"/>
              </a:spcAft>
              <a:buFont typeface="Arial" pitchFamily="34" charset="0"/>
              <a:buChar char="•"/>
              <a:defRPr/>
            </a:pPr>
            <a:r>
              <a:rPr lang="en-US" dirty="0" smtClean="0"/>
              <a:t>Anti-inflammatory hormones that enhance the organisms response to a stressor. </a:t>
            </a:r>
          </a:p>
          <a:p>
            <a:pPr eaLnBrk="1" fontAlgn="auto" hangingPunct="1">
              <a:spcBef>
                <a:spcPts val="0"/>
              </a:spcBef>
              <a:spcAft>
                <a:spcPts val="0"/>
              </a:spcAft>
              <a:buFont typeface="Arial" pitchFamily="34" charset="0"/>
              <a:buChar char="•"/>
              <a:defRPr/>
            </a:pPr>
            <a:r>
              <a:rPr lang="en-US" dirty="0" smtClean="0"/>
              <a:t>Prevent the overreaction of the body own defense system. </a:t>
            </a:r>
          </a:p>
          <a:p>
            <a:pPr eaLnBrk="1" fontAlgn="auto" hangingPunct="1">
              <a:spcBef>
                <a:spcPts val="0"/>
              </a:spcBef>
              <a:spcAft>
                <a:spcPts val="0"/>
              </a:spcAft>
              <a:buFont typeface="Arial" pitchFamily="34" charset="0"/>
              <a:buChar char="•"/>
              <a:defRPr/>
            </a:pPr>
            <a:r>
              <a:rPr lang="en-US" dirty="0" smtClean="0"/>
              <a:t>Regulators of the immune system. </a:t>
            </a:r>
          </a:p>
          <a:p>
            <a:pPr eaLnBrk="1" fontAlgn="auto" hangingPunct="1">
              <a:spcBef>
                <a:spcPts val="0"/>
              </a:spcBef>
              <a:spcAft>
                <a:spcPts val="0"/>
              </a:spcAft>
              <a:buFont typeface="Arial" pitchFamily="34" charset="0"/>
              <a:buChar char="•"/>
              <a:defRPr/>
            </a:pPr>
            <a:r>
              <a:rPr lang="en-US" dirty="0" smtClean="0"/>
              <a:t>Affect cell growth, proliferation &amp; differentiation. </a:t>
            </a:r>
          </a:p>
          <a:p>
            <a:pPr eaLnBrk="1" fontAlgn="auto" hangingPunct="1">
              <a:spcBef>
                <a:spcPts val="0"/>
              </a:spcBef>
              <a:spcAft>
                <a:spcPts val="0"/>
              </a:spcAft>
              <a:buFont typeface="Arial" pitchFamily="34" charset="0"/>
              <a:buChar char="•"/>
              <a:defRPr/>
            </a:pPr>
            <a:r>
              <a:rPr lang="en-US" dirty="0" smtClean="0"/>
              <a:t>Cause </a:t>
            </a:r>
            <a:r>
              <a:rPr lang="en-US" dirty="0" err="1" smtClean="0"/>
              <a:t>immunosuppression</a:t>
            </a:r>
            <a:r>
              <a:rPr lang="en-US" dirty="0" smtClean="0"/>
              <a:t>. </a:t>
            </a:r>
          </a:p>
          <a:p>
            <a:pPr eaLnBrk="1" fontAlgn="auto" hangingPunct="1">
              <a:spcBef>
                <a:spcPts val="0"/>
              </a:spcBef>
              <a:spcAft>
                <a:spcPts val="0"/>
              </a:spcAft>
              <a:buFont typeface="Arial" pitchFamily="34" charset="0"/>
              <a:buChar char="•"/>
              <a:defRPr/>
            </a:pPr>
            <a:r>
              <a:rPr lang="en-US" dirty="0" smtClean="0"/>
              <a:t>Suppress </a:t>
            </a:r>
            <a:r>
              <a:rPr lang="en-US" dirty="0" smtClean="0">
                <a:hlinkClick r:id="rId13" action="ppaction://hlinkfile" tooltip="Cell adhesion"/>
              </a:rPr>
              <a:t>cell adhesion</a:t>
            </a:r>
            <a:r>
              <a:rPr lang="en-US" dirty="0" smtClean="0"/>
              <a:t>, </a:t>
            </a:r>
            <a:r>
              <a:rPr lang="en-US" dirty="0" smtClean="0">
                <a:hlinkClick r:id="rId14" action="ppaction://hlinkfile" tooltip="Antigen"/>
              </a:rPr>
              <a:t>antigen</a:t>
            </a:r>
            <a:r>
              <a:rPr lang="en-US" dirty="0" smtClean="0"/>
              <a:t> presentation, </a:t>
            </a:r>
            <a:r>
              <a:rPr lang="en-US" dirty="0" err="1" smtClean="0"/>
              <a:t>chemotaxis</a:t>
            </a:r>
            <a:r>
              <a:rPr lang="en-US" dirty="0" smtClean="0"/>
              <a:t> &amp; </a:t>
            </a:r>
            <a:r>
              <a:rPr lang="en-US" dirty="0" err="1" smtClean="0"/>
              <a:t>cytotoxicity</a:t>
            </a:r>
            <a:r>
              <a:rPr lang="en-US" dirty="0" smtClean="0"/>
              <a:t>. </a:t>
            </a:r>
          </a:p>
          <a:p>
            <a:pPr eaLnBrk="1" fontAlgn="auto" hangingPunct="1">
              <a:spcBef>
                <a:spcPts val="0"/>
              </a:spcBef>
              <a:spcAft>
                <a:spcPts val="0"/>
              </a:spcAft>
              <a:buFont typeface="Arial" pitchFamily="34" charset="0"/>
              <a:buChar char="•"/>
              <a:defRPr/>
            </a:pPr>
            <a:r>
              <a:rPr lang="en-US" dirty="0" smtClean="0"/>
              <a:t>Increase </a:t>
            </a:r>
            <a:r>
              <a:rPr lang="en-US" dirty="0" smtClean="0">
                <a:hlinkClick r:id="rId15" action="ppaction://hlinkfile" tooltip="Apoptosis"/>
              </a:rPr>
              <a:t>apoptosis</a:t>
            </a:r>
            <a:endParaRPr lang="en-US" dirty="0" smtClean="0"/>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b="1" dirty="0" err="1" smtClean="0"/>
              <a:t>Corticotropin</a:t>
            </a:r>
            <a:r>
              <a:rPr lang="en-US" b="1" dirty="0" smtClean="0"/>
              <a:t>-releasing hormone (CRH)</a:t>
            </a:r>
          </a:p>
          <a:p>
            <a:pPr eaLnBrk="1" fontAlgn="auto" hangingPunct="1">
              <a:spcBef>
                <a:spcPts val="0"/>
              </a:spcBef>
              <a:spcAft>
                <a:spcPts val="0"/>
              </a:spcAft>
              <a:buFont typeface="Arial" pitchFamily="34" charset="0"/>
              <a:buChar char="•"/>
              <a:defRPr/>
            </a:pPr>
            <a:r>
              <a:rPr lang="en-US" dirty="0" smtClean="0"/>
              <a:t>Release of </a:t>
            </a:r>
            <a:r>
              <a:rPr lang="en-US" dirty="0" err="1" smtClean="0">
                <a:hlinkClick r:id="rId16" action="ppaction://hlinkfile" tooltip="Corticotropin-releasing hormone"/>
              </a:rPr>
              <a:t>corticotropin</a:t>
            </a:r>
            <a:r>
              <a:rPr lang="en-US" dirty="0" smtClean="0">
                <a:hlinkClick r:id="rId16" action="ppaction://hlinkfile" tooltip="Corticotropin-releasing hormone"/>
              </a:rPr>
              <a:t>-releasing hormone</a:t>
            </a:r>
            <a:r>
              <a:rPr lang="en-US" dirty="0" smtClean="0"/>
              <a:t> (CRH) from the </a:t>
            </a:r>
            <a:r>
              <a:rPr lang="en-US" dirty="0" smtClean="0">
                <a:hlinkClick r:id="rId17" action="ppaction://hlinkfile" tooltip="Hypothalamus"/>
              </a:rPr>
              <a:t>hypothalamus</a:t>
            </a:r>
            <a:r>
              <a:rPr lang="en-US" dirty="0" smtClean="0"/>
              <a:t> is influenced by stress.</a:t>
            </a:r>
          </a:p>
          <a:p>
            <a:pPr eaLnBrk="1" fontAlgn="auto" hangingPunct="1">
              <a:spcBef>
                <a:spcPts val="0"/>
              </a:spcBef>
              <a:spcAft>
                <a:spcPts val="0"/>
              </a:spcAft>
              <a:buFont typeface="Arial" pitchFamily="34" charset="0"/>
              <a:buChar char="•"/>
              <a:defRPr/>
            </a:pPr>
            <a:r>
              <a:rPr lang="en-US" dirty="0" smtClean="0"/>
              <a:t>CRH is a major regulator of the HPA axis/stress axis. </a:t>
            </a:r>
          </a:p>
          <a:p>
            <a:pPr eaLnBrk="1" fontAlgn="auto" hangingPunct="1">
              <a:spcBef>
                <a:spcPts val="0"/>
              </a:spcBef>
              <a:spcAft>
                <a:spcPts val="0"/>
              </a:spcAft>
              <a:buFont typeface="Arial" pitchFamily="34" charset="0"/>
              <a:buChar char="•"/>
              <a:defRPr/>
            </a:pPr>
            <a:r>
              <a:rPr lang="en-US" dirty="0" smtClean="0"/>
              <a:t>CRH Regulates secretion of </a:t>
            </a:r>
            <a:r>
              <a:rPr lang="en-US" dirty="0" err="1" smtClean="0">
                <a:hlinkClick r:id="rId18" action="ppaction://hlinkfile" tooltip="Adrenocorticotropic hormone"/>
              </a:rPr>
              <a:t>Adrenocorticotropic</a:t>
            </a:r>
            <a:r>
              <a:rPr lang="en-US" dirty="0" smtClean="0">
                <a:hlinkClick r:id="rId18" action="ppaction://hlinkfile" tooltip="Adrenocorticotropic hormone"/>
              </a:rPr>
              <a:t> hormone</a:t>
            </a:r>
            <a:r>
              <a:rPr lang="en-US" dirty="0" smtClean="0"/>
              <a:t> (ACTH). </a:t>
            </a:r>
          </a:p>
          <a:p>
            <a:pPr eaLnBrk="1" fontAlgn="auto" hangingPunct="1">
              <a:spcBef>
                <a:spcPts val="0"/>
              </a:spcBef>
              <a:spcAft>
                <a:spcPts val="0"/>
              </a:spcAft>
              <a:buFont typeface="Arial" pitchFamily="34" charset="0"/>
              <a:buChar char="•"/>
              <a:defRPr/>
            </a:pPr>
            <a:r>
              <a:rPr lang="en-US" dirty="0" smtClean="0"/>
              <a:t>CRH is widely distributed in the brain and periphery </a:t>
            </a:r>
          </a:p>
          <a:p>
            <a:pPr eaLnBrk="1" fontAlgn="auto" hangingPunct="1">
              <a:spcBef>
                <a:spcPts val="0"/>
              </a:spcBef>
              <a:spcAft>
                <a:spcPts val="0"/>
              </a:spcAft>
              <a:buFont typeface="Arial" pitchFamily="34" charset="0"/>
              <a:buChar char="•"/>
              <a:defRPr/>
            </a:pPr>
            <a:r>
              <a:rPr lang="en-US" dirty="0" smtClean="0"/>
              <a:t>CRH also regulates the actions of the </a:t>
            </a:r>
            <a:r>
              <a:rPr lang="en-US" dirty="0" smtClean="0">
                <a:hlinkClick r:id="rId19" action="ppaction://hlinkfile" tooltip="Autonomic nervous system"/>
              </a:rPr>
              <a:t>Autonomic nervous system</a:t>
            </a:r>
            <a:r>
              <a:rPr lang="en-US" dirty="0" smtClean="0"/>
              <a:t> ANS and immune system. </a:t>
            </a:r>
          </a:p>
          <a:p>
            <a:pPr eaLnBrk="1" fontAlgn="auto" hangingPunct="1">
              <a:spcBef>
                <a:spcPts val="0"/>
              </a:spcBef>
              <a:spcAft>
                <a:spcPts val="0"/>
              </a:spcAft>
              <a:buFont typeface="Arial" pitchFamily="34" charset="0"/>
              <a:buChar char="•"/>
              <a:defRPr/>
            </a:pPr>
            <a:r>
              <a:rPr lang="en-US" dirty="0" smtClean="0"/>
              <a:t> </a:t>
            </a:r>
          </a:p>
          <a:p>
            <a:pPr eaLnBrk="1" fontAlgn="auto" hangingPunct="1">
              <a:spcBef>
                <a:spcPts val="0"/>
              </a:spcBef>
              <a:spcAft>
                <a:spcPts val="0"/>
              </a:spcAft>
              <a:defRPr/>
            </a:pPr>
            <a:endParaRPr lang="en-US"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45EEE-DC16-4523-8184-DC0E2EC1B5C5}" type="slidenum">
              <a:rPr lang="en-US"/>
              <a:pPr fontAlgn="base">
                <a:spcBef>
                  <a:spcPct val="0"/>
                </a:spcBef>
                <a:spcAft>
                  <a:spcPct val="0"/>
                </a:spcAft>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discovery of this class of biochemicals has an unusual and interesting history. In the 1960s, biomedical researchers studying the causes and effects of opium addiction had detected what they suspected were "opiate receptors" in brain tissue. Since it seemed quite unlikely that humans (or other vertebrates) would contain a specific receptor designed for a chemical derived from the poppy plant, the researchers focused their attention on biochemicals that might be synthesized in the brain itself. Early in the 1970s, several small peptides were isolated that appeared to possess natural analgesic properties, and these were collectively termed </a:t>
            </a:r>
            <a:r>
              <a:rPr lang="en-US" b="1" smtClean="0"/>
              <a:t>enkephalins</a:t>
            </a:r>
            <a:r>
              <a:rPr lang="en-US" smtClean="0"/>
              <a:t> and </a:t>
            </a:r>
            <a:r>
              <a:rPr lang="en-US" b="1" smtClean="0"/>
              <a:t>endorphins.</a:t>
            </a:r>
          </a:p>
          <a:p>
            <a:pPr eaLnBrk="1" hangingPunct="1">
              <a:spcBef>
                <a:spcPct val="0"/>
              </a:spcBef>
            </a:pPr>
            <a:r>
              <a:rPr lang="en-US" smtClean="0"/>
              <a:t>Andersson and Lundeberg, 1995 </a:t>
            </a:r>
          </a:p>
          <a:p>
            <a:pPr lvl="1" eaLnBrk="1" hangingPunct="1">
              <a:spcBef>
                <a:spcPct val="0"/>
              </a:spcBef>
            </a:pPr>
            <a:r>
              <a:rPr lang="en-US" smtClean="0"/>
              <a:t>They are important for pain control, as well as regulating blood pressure and body temperature). During stress, people who secrete endorphins have lower heart rate reactivity. </a:t>
            </a:r>
          </a:p>
          <a:p>
            <a:pPr eaLnBrk="1" hangingPunct="1">
              <a:spcBef>
                <a:spcPct val="0"/>
              </a:spcBef>
            </a:pPr>
            <a:r>
              <a:rPr lang="en-US" smtClean="0"/>
              <a:t>McCabe, et al., 1992 </a:t>
            </a:r>
          </a:p>
          <a:p>
            <a:pPr lvl="1" eaLnBrk="1" hangingPunct="1">
              <a:spcBef>
                <a:spcPct val="0"/>
              </a:spcBef>
            </a:pPr>
            <a:r>
              <a:rPr lang="en-US" smtClean="0"/>
              <a:t>Before and during recovery from stress, an endorphin producer has lower mean arterial blood pressure.</a:t>
            </a:r>
          </a:p>
          <a:p>
            <a:pPr eaLnBrk="1" hangingPunct="1">
              <a:spcBef>
                <a:spcPct val="0"/>
              </a:spcBef>
            </a:pPr>
            <a:r>
              <a:rPr lang="en-US" smtClean="0"/>
              <a:t>Cornejo, 1995; Davis, 1984 </a:t>
            </a:r>
          </a:p>
          <a:p>
            <a:pPr lvl="1" eaLnBrk="1" hangingPunct="1">
              <a:spcBef>
                <a:spcPct val="0"/>
              </a:spcBef>
            </a:pPr>
            <a:r>
              <a:rPr lang="en-US" smtClean="0"/>
              <a:t>Endorphins are hundreds of times more powerful than heroin and many times more than morphine In terms of stimulant power, they have a tremendous impact on attitude, the will and mental insight</a:t>
            </a:r>
          </a:p>
          <a:p>
            <a:pPr eaLnBrk="1" hangingPunct="1">
              <a:spcBef>
                <a:spcPct val="0"/>
              </a:spcBef>
            </a:pPr>
            <a:r>
              <a:rPr lang="en-US" smtClean="0"/>
              <a:t>Great leaders produce high levels of endorphins (Cornejo, 1995). From a physiological viewpoint, this helps explain their energy, tenacity and power despite the problems they face. For instance, how did a person like Mother Teresa, so small and frail, work so hard and feed thousands of people each day?</a:t>
            </a:r>
          </a:p>
          <a:p>
            <a:pPr eaLnBrk="1" hangingPunct="1">
              <a:spcBef>
                <a:spcPct val="0"/>
              </a:spcBef>
            </a:pPr>
            <a:endParaRPr lang="en-US" smtClean="0"/>
          </a:p>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B94D55-5CD2-4B38-95D4-D4CD7CB23BD1}" type="slidenum">
              <a:rPr lang="en-US"/>
              <a:pPr fontAlgn="base">
                <a:spcBef>
                  <a:spcPct val="0"/>
                </a:spcBef>
                <a:spcAft>
                  <a:spcPct val="0"/>
                </a:spcAft>
                <a:defRPr/>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1970s when a book written by Norman Cousins was published, which related his use of Marx Brothers films and humorous stories to help alleviate pain he had been suffering from ankylosing spondylitis.</a:t>
            </a:r>
          </a:p>
          <a:p>
            <a:pPr eaLnBrk="1" hangingPunct="1">
              <a:spcBef>
                <a:spcPct val="0"/>
              </a:spcBef>
            </a:pPr>
            <a:r>
              <a:rPr lang="en-US" smtClean="0"/>
              <a:t>in 1989 when the Journal of the American Medical Association published an article by Swedish scientist Lars Ljungdahl entitled "Laugh If This Is a Joke," which argued that "a humor therapy program can increase the quality of life for patients with chronic problems" and "laughter has an immediate symptom-relieving effect for these patients, an effect that is potentiated when laughter is induced regularly over a period." </a:t>
            </a:r>
          </a:p>
          <a:p>
            <a:pPr eaLnBrk="1" hangingPunct="1">
              <a:spcBef>
                <a:spcPct val="0"/>
              </a:spcBef>
            </a:pPr>
            <a:r>
              <a:rPr lang="en-US" smtClean="0"/>
              <a:t>Four distinct groups of endorphins have been identified to date. They have been termed: </a:t>
            </a:r>
            <a:r>
              <a:rPr lang="en-US" b="1" i="1" smtClean="0"/>
              <a:t>alpha</a:t>
            </a:r>
            <a:r>
              <a:rPr lang="en-US" smtClean="0"/>
              <a:t>-endorphin, a polypeptide with 16 residues; </a:t>
            </a:r>
            <a:r>
              <a:rPr lang="en-US" b="1" i="1" smtClean="0"/>
              <a:t>beta</a:t>
            </a:r>
            <a:r>
              <a:rPr lang="en-US" smtClean="0"/>
              <a:t>-endorphin, a polypeptide with 31 residues; </a:t>
            </a:r>
            <a:r>
              <a:rPr lang="en-US" b="1" i="1" smtClean="0"/>
              <a:t>gamma</a:t>
            </a:r>
            <a:r>
              <a:rPr lang="en-US" smtClean="0"/>
              <a:t>-endorphin, a polypeptide with 17 residues; and </a:t>
            </a:r>
            <a:r>
              <a:rPr lang="en-US" b="1" i="1" smtClean="0"/>
              <a:t>sigma</a:t>
            </a:r>
            <a:r>
              <a:rPr lang="en-US" smtClean="0"/>
              <a:t>-endorphin, a polypeptide with 27 residues.</a:t>
            </a:r>
          </a:p>
          <a:p>
            <a:pPr eaLnBrk="1" hangingPunct="1">
              <a:spcBef>
                <a:spcPct val="0"/>
              </a:spcBef>
            </a:pPr>
            <a:r>
              <a:rPr lang="en-US" smtClean="0"/>
              <a:t>The most interesting example of this is the pituitary multihormone precursor termed pro-opiomelanocortin that contains the sequences for beta-lipotropin, melanocyte-stimulating hormone (</a:t>
            </a:r>
            <a:r>
              <a:rPr lang="en-US" b="1" smtClean="0"/>
              <a:t>MSH</a:t>
            </a:r>
            <a:r>
              <a:rPr lang="en-US" smtClean="0"/>
              <a:t>), endorphins, enkephalins, and adrenocorticotropic hormone (</a:t>
            </a:r>
            <a:r>
              <a:rPr lang="en-US" b="1" smtClean="0"/>
              <a:t>ACTH</a:t>
            </a:r>
            <a:r>
              <a:rPr lang="en-US" smtClean="0"/>
              <a:t>). After synthesis, this peptide is cleaved in the pituitary to generate ACTH and beta-lipotropin, while processing in the central nervous system produces endorphins and enkephalins, along with some other products.</a:t>
            </a:r>
          </a:p>
          <a:p>
            <a:pPr eaLnBrk="1" hangingPunct="1">
              <a:spcBef>
                <a:spcPct val="0"/>
              </a:spcBef>
            </a:pPr>
            <a:endParaRPr lang="en-US" smtClean="0"/>
          </a:p>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7E7D7-93C6-4775-B6CE-7BC11A10FE53}" type="slidenum">
              <a:rPr lang="en-US"/>
              <a:pPr fontAlgn="base">
                <a:spcBef>
                  <a:spcPct val="0"/>
                </a:spcBef>
                <a:spcAft>
                  <a:spcPct val="0"/>
                </a:spcAft>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26A24-4855-4436-9879-66FEE784FF4F}"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6A24-4855-4436-9879-66FEE784FF4F}"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6A24-4855-4436-9879-66FEE784FF4F}"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6A24-4855-4436-9879-66FEE784FF4F}"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26A24-4855-4436-9879-66FEE784FF4F}"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26A24-4855-4436-9879-66FEE784FF4F}"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26A24-4855-4436-9879-66FEE784FF4F}"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26A24-4855-4436-9879-66FEE784FF4F}"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6A24-4855-4436-9879-66FEE784FF4F}" type="datetimeFigureOut">
              <a:rPr lang="en-US" smtClean="0"/>
              <a:pPr/>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26A24-4855-4436-9879-66FEE784FF4F}"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26A24-4855-4436-9879-66FEE784FF4F}"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31ABD-C66C-4DD2-9DC1-78639FC01B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26A24-4855-4436-9879-66FEE784FF4F}" type="datetimeFigureOut">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31ABD-C66C-4DD2-9DC1-78639FC01B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Pushpa%20Raj%20Sharma\Music\009-SUNDAY-THE%20JOURNEY.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microsoft.com/office/2007/relationships/diagramDrawing" Target="../diagrams/drawing1.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np/imgres?imgurl=http://esoriano.files.wordpress.com/2007/05/human_body.jpg&amp;imgrefurl=http://esoriano.wordpress.com/2007/05/25/from-dust-to-man-a-scientific-proof/&amp;h=500&amp;w=375&amp;sz=19&amp;tbnid=ZVPybgWR1dxGcM:&amp;tbnh=130&amp;tbnw=98&amp;prev=/images?q=human+body+pictures&amp;hl=ne&amp;usg=__fcYVw6yhdKy0SGxLkkMOGoGMS48=&amp;sa=X&amp;ei=IrgZTK_yAorJcZHs8PQJ&amp;ved=0CA4Q9QEwBA" TargetMode="External"/><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University_of_Rochester"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ndex.php?title=Robert_Ader&amp;action=edit&amp;redlink=1" TargetMode="External"/><Relationship Id="rId7" Type="http://schemas.openxmlformats.org/officeDocument/2006/relationships/hyperlink" Target="http://en.wikipedia.org/wiki/Neuropept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en.wikipedia.org/wiki/Candace_Pert" TargetMode="External"/><Relationship Id="rId5" Type="http://schemas.openxmlformats.org/officeDocument/2006/relationships/hyperlink" Target="http://en.wikipedia.org/wiki/Indiana_University" TargetMode="External"/><Relationship Id="rId4" Type="http://schemas.openxmlformats.org/officeDocument/2006/relationships/hyperlink" Target="http://en.wikipedia.org/wiki/University_of_Rochester"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Natural_killer" TargetMode="External"/><Relationship Id="rId3" Type="http://schemas.openxmlformats.org/officeDocument/2006/relationships/hyperlink" Target="http://en.wikipedia.org/wiki/White_blood_cells" TargetMode="External"/><Relationship Id="rId7" Type="http://schemas.openxmlformats.org/officeDocument/2006/relationships/hyperlink" Target="http://en.wikipedia.org/wiki/B_cell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en.wikipedia.org/wiki/Cytotoxic_T_cells" TargetMode="External"/><Relationship Id="rId5" Type="http://schemas.openxmlformats.org/officeDocument/2006/relationships/hyperlink" Target="http://en.wikipedia.org/wiki/Suppressor_T_cells" TargetMode="External"/><Relationship Id="rId4" Type="http://schemas.openxmlformats.org/officeDocument/2006/relationships/hyperlink" Target="http://en.wikipedia.org/wiki/Helper_T_cell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Colors" Target="../diagrams/colors6.xml"/><Relationship Id="rId18" Type="http://schemas.microsoft.com/office/2007/relationships/diagramDrawing" Target="../diagrams/drawing5.xml"/><Relationship Id="rId3" Type="http://schemas.openxmlformats.org/officeDocument/2006/relationships/diagramLayout" Target="../diagrams/layout4.xml"/><Relationship Id="rId7" Type="http://schemas.openxmlformats.org/officeDocument/2006/relationships/diagramLayout" Target="../diagrams/layout5.xml"/><Relationship Id="rId12" Type="http://schemas.openxmlformats.org/officeDocument/2006/relationships/diagramQuickStyle" Target="../diagrams/quickStyle6.xml"/><Relationship Id="rId17" Type="http://schemas.microsoft.com/office/2007/relationships/diagramDrawing" Target="../diagrams/drawing4.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diagramLayout" Target="../diagrams/layout6.xml"/><Relationship Id="rId5" Type="http://schemas.openxmlformats.org/officeDocument/2006/relationships/diagramColors" Target="../diagrams/colors4.xml"/><Relationship Id="rId10" Type="http://schemas.openxmlformats.org/officeDocument/2006/relationships/diagramData" Target="../diagrams/data6.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diagramLayout" Target="../diagrams/layout8.xml"/><Relationship Id="rId7" Type="http://schemas.openxmlformats.org/officeDocument/2006/relationships/diagramLayout" Target="../diagrams/layout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diagramData" Target="../diagrams/data9.xml"/><Relationship Id="rId11" Type="http://schemas.microsoft.com/office/2007/relationships/diagramDrawing" Target="../diagrams/drawing9.xml"/><Relationship Id="rId5" Type="http://schemas.openxmlformats.org/officeDocument/2006/relationships/diagramColors" Target="../diagrams/colors8.xml"/><Relationship Id="rId10" Type="http://schemas.microsoft.com/office/2007/relationships/diagramDrawing" Target="../diagrams/drawing8.xml"/><Relationship Id="rId4" Type="http://schemas.openxmlformats.org/officeDocument/2006/relationships/diagramQuickStyle" Target="../diagrams/quickStyle8.xml"/><Relationship Id="rId9" Type="http://schemas.openxmlformats.org/officeDocument/2006/relationships/diagramColors" Target="../diagrams/colors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Pushpa%20Raj%20Sharma\Documents\spiritual\prot_03.av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Pushpa%20Raj%20Sharma\Desktop\avi.avi" TargetMode="External"/><Relationship Id="rId1" Type="http://schemas.openxmlformats.org/officeDocument/2006/relationships/audio" Target="file:///C:\Users\Pushpa%20Raj%20Sharma\Music\009-SUNDAY-THE%20JOURNEY.mp3"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np/imgres?imgurl=http://esoriano.files.wordpress.com/2007/05/human_body.jpg&amp;imgrefurl=http://esoriano.wordpress.com/2007/05/25/from-dust-to-man-a-scientific-proof/&amp;h=500&amp;w=375&amp;sz=19&amp;tbnid=ZVPybgWR1dxGcM:&amp;tbnh=130&amp;tbnw=98&amp;prev=/images?q=human+body+pictures&amp;hl=ne&amp;usg=__fcYVw6yhdKy0SGxLkkMOGoGMS48=&amp;sa=X&amp;ei=IrgZTK_yAorJcZHs8PQJ&amp;ved=0CA4Q9QEwBA"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Metaphysical Health</a:t>
            </a:r>
            <a:endParaRPr lang="en-US" dirty="0"/>
          </a:p>
        </p:txBody>
      </p:sp>
      <p:sp>
        <p:nvSpPr>
          <p:cNvPr id="8" name="Subtitle 7"/>
          <p:cNvSpPr>
            <a:spLocks noGrp="1"/>
          </p:cNvSpPr>
          <p:nvPr>
            <p:ph type="subTitle" idx="1"/>
          </p:nvPr>
        </p:nvSpPr>
        <p:spPr/>
        <p:txBody>
          <a:bodyPr/>
          <a:lstStyle/>
          <a:p>
            <a:r>
              <a:rPr lang="en-US" dirty="0" smtClean="0"/>
              <a:t>Prof. </a:t>
            </a:r>
            <a:r>
              <a:rPr lang="en-US" dirty="0" err="1" smtClean="0"/>
              <a:t>Pushpa</a:t>
            </a:r>
            <a:r>
              <a:rPr lang="en-US" dirty="0" smtClean="0"/>
              <a:t> Raj Sharma</a:t>
            </a:r>
            <a:endParaRPr lang="en-US" dirty="0"/>
          </a:p>
        </p:txBody>
      </p:sp>
      <p:pic>
        <p:nvPicPr>
          <p:cNvPr id="7" name="009-SUNDAY-THE JOURNEY.mp3">
            <a:hlinkClick r:id="" action="ppaction://media"/>
          </p:cNvPr>
          <p:cNvPicPr>
            <a:picLocks noGrp="1" noRot="1" noChangeAspect="1"/>
          </p:cNvPicPr>
          <p:nvPr>
            <p:ph idx="4294967295"/>
            <a:audioFile r:link="rId1"/>
          </p:nvPr>
        </p:nvPicPr>
        <p:blipFill>
          <a:blip r:embed="rId3" cstate="print"/>
          <a:stretch>
            <a:fillRect/>
          </a:stretch>
        </p:blipFill>
        <p:spPr>
          <a:xfrm>
            <a:off x="0" y="3709988"/>
            <a:ext cx="304800" cy="304800"/>
          </a:xfrm>
          <a:prstGeom prst="rect">
            <a:avLst/>
          </a:prstGeom>
        </p:spPr>
      </p:pic>
      <p:pic>
        <p:nvPicPr>
          <p:cNvPr id="4" name="009-SUNDAY-THE JOURNEY.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0214" fill="hold"/>
                                        <p:tgtEl>
                                          <p:spTgt spid="4"/>
                                        </p:tgtEl>
                                      </p:cBhvr>
                                    </p:cmd>
                                  </p:childTnLst>
                                </p:cTn>
                              </p:par>
                            </p:childTnLst>
                          </p:cTn>
                        </p:par>
                        <p:par>
                          <p:cTn id="7" fill="hold">
                            <p:stCondLst>
                              <p:cond delay="3510214"/>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vol="80000" numSld="999" showWhenStopped="0">
                <p:cTn id="11"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physical brain for body has other dimension…………</a:t>
            </a:r>
            <a:endParaRPr lang="en-US" dirty="0"/>
          </a:p>
        </p:txBody>
      </p:sp>
      <p:pic>
        <p:nvPicPr>
          <p:cNvPr id="34818" name="Picture 2" descr="C:\Documents and Settings\pushparaj\My Documents\My Pictures\spiritual\brain functional areas.jpg"/>
          <p:cNvPicPr>
            <a:picLocks noGrp="1" noChangeAspect="1" noChangeArrowheads="1"/>
          </p:cNvPicPr>
          <p:nvPr>
            <p:ph idx="1"/>
          </p:nvPr>
        </p:nvPicPr>
        <p:blipFill>
          <a:blip r:embed="rId2" cstate="print"/>
          <a:srcRect/>
          <a:stretch>
            <a:fillRect/>
          </a:stretch>
        </p:blipFill>
        <p:spPr>
          <a:xfrm>
            <a:off x="2133600" y="1371600"/>
            <a:ext cx="4953000" cy="3460750"/>
          </a:xfrm>
        </p:spPr>
      </p:pic>
      <p:sp>
        <p:nvSpPr>
          <p:cNvPr id="34819" name="Subtitle 2"/>
          <p:cNvSpPr txBox="1">
            <a:spLocks/>
          </p:cNvSpPr>
          <p:nvPr/>
        </p:nvSpPr>
        <p:spPr bwMode="auto">
          <a:xfrm>
            <a:off x="1295400" y="4876800"/>
            <a:ext cx="7010400" cy="1981200"/>
          </a:xfrm>
          <a:prstGeom prst="rect">
            <a:avLst/>
          </a:prstGeom>
          <a:noFill/>
          <a:ln w="9525">
            <a:noFill/>
            <a:miter lim="800000"/>
            <a:headEnd/>
            <a:tailEnd/>
          </a:ln>
        </p:spPr>
        <p:txBody>
          <a:bodyPr/>
          <a:lstStyle/>
          <a:p>
            <a:pPr marL="342900" indent="-342900" algn="ctr">
              <a:spcBef>
                <a:spcPct val="20000"/>
              </a:spcBef>
            </a:pPr>
            <a:r>
              <a:rPr lang="en-US" sz="2800">
                <a:latin typeface="Calibri" pitchFamily="34" charset="0"/>
              </a:rPr>
              <a:t>The collective conscious and unconscious processes in a sentient organism that direct and influence mental and physical behavior.</a:t>
            </a:r>
          </a:p>
          <a:p>
            <a:pPr marL="342900" indent="-342900" algn="ctr">
              <a:spcBef>
                <a:spcPct val="20000"/>
              </a:spcBef>
            </a:pPr>
            <a:r>
              <a:rPr lang="en-US" sz="2800" b="1">
                <a:latin typeface="Calibri" pitchFamily="34" charset="0"/>
              </a:rPr>
              <a:t>   The metaphysical  MIND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34962"/>
          </a:xfrm>
        </p:spPr>
        <p:txBody>
          <a:bodyPr>
            <a:normAutofit fontScale="90000"/>
          </a:bodyPr>
          <a:lstStyle/>
          <a:p>
            <a:r>
              <a:rPr lang="en-US" dirty="0" smtClean="0"/>
              <a:t>Development of body consciousness</a:t>
            </a:r>
            <a:endParaRPr lang="en-US" dirty="0"/>
          </a:p>
        </p:txBody>
      </p:sp>
      <p:graphicFrame>
        <p:nvGraphicFramePr>
          <p:cNvPr id="6" name="Content Placeholder 5"/>
          <p:cNvGraphicFramePr>
            <a:graphicFrameLocks noGrp="1"/>
          </p:cNvGraphicFramePr>
          <p:nvPr>
            <p:ph idx="1"/>
          </p:nvPr>
        </p:nvGraphicFramePr>
        <p:xfrm>
          <a:off x="457200" y="838200"/>
          <a:ext cx="82296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Metaphysics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Metaphysics</a:t>
            </a:r>
            <a:r>
              <a:rPr lang="en-US" dirty="0" smtClean="0"/>
              <a:t> is a branch of philosophy concerned with explaining the</a:t>
            </a:r>
          </a:p>
          <a:p>
            <a:pPr>
              <a:buNone/>
            </a:pPr>
            <a:r>
              <a:rPr lang="en-US" dirty="0" smtClean="0"/>
              <a:t>fundamental nature of being and the world.</a:t>
            </a:r>
          </a:p>
          <a:p>
            <a:endParaRPr lang="en-US" dirty="0" smtClean="0"/>
          </a:p>
          <a:p>
            <a:r>
              <a:rPr lang="en-US" i="1" dirty="0" smtClean="0"/>
              <a:t> </a:t>
            </a:r>
            <a:r>
              <a:rPr lang="en-US" dirty="0" smtClean="0"/>
              <a:t>Ontology: The study of Being and existence; includes the definition and classification of entities, physical or mental, the nature of their properties, and the nature of change. </a:t>
            </a:r>
          </a:p>
          <a:p>
            <a:r>
              <a:rPr lang="en-US" dirty="0" smtClean="0"/>
              <a:t>Natural Theology: The study of a Gods; involves many topics, including among others the nature of religion and the world, existence of the </a:t>
            </a:r>
            <a:r>
              <a:rPr lang="en-US" dirty="0" err="1" smtClean="0"/>
              <a:t>deivine</a:t>
            </a:r>
            <a:r>
              <a:rPr lang="en-US" dirty="0" smtClean="0"/>
              <a:t>, questions about Creation, and the numerous religious or </a:t>
            </a:r>
            <a:r>
              <a:rPr lang="en-US" dirty="0" err="1" smtClean="0"/>
              <a:t>spiritula</a:t>
            </a:r>
            <a:r>
              <a:rPr lang="en-US" dirty="0" smtClean="0"/>
              <a:t> issues that concern humankind in general. </a:t>
            </a:r>
          </a:p>
          <a:p>
            <a:r>
              <a:rPr lang="en-US" dirty="0" smtClean="0"/>
              <a:t>Universal Science :The study of first principles, which Aristotle believed were the foundation of all other inquiries. An example of such a principle is the law of </a:t>
            </a:r>
            <a:r>
              <a:rPr lang="en-US" dirty="0" err="1" smtClean="0"/>
              <a:t>noncontradiction</a:t>
            </a:r>
            <a:r>
              <a:rPr lang="en-US" dirty="0" smtClean="0"/>
              <a:t> and the status it holds in non-</a:t>
            </a:r>
            <a:r>
              <a:rPr lang="en-US" dirty="0" err="1" smtClean="0"/>
              <a:t>paraconsistent</a:t>
            </a:r>
            <a:r>
              <a:rPr lang="en-US" dirty="0" smtClean="0"/>
              <a:t> logics.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5"/>
          <p:cNvSpPr txBox="1">
            <a:spLocks noChangeArrowheads="1"/>
          </p:cNvSpPr>
          <p:nvPr/>
        </p:nvSpPr>
        <p:spPr bwMode="auto">
          <a:xfrm>
            <a:off x="2819400" y="838200"/>
            <a:ext cx="2057400" cy="366713"/>
          </a:xfrm>
          <a:prstGeom prst="rect">
            <a:avLst/>
          </a:prstGeom>
          <a:solidFill>
            <a:srgbClr val="FFFF00"/>
          </a:solidFill>
          <a:ln w="9525">
            <a:noFill/>
            <a:miter lim="800000"/>
            <a:headEnd/>
            <a:tailEnd/>
          </a:ln>
        </p:spPr>
        <p:txBody>
          <a:bodyPr>
            <a:spAutoFit/>
          </a:bodyPr>
          <a:lstStyle/>
          <a:p>
            <a:pPr>
              <a:spcBef>
                <a:spcPct val="50000"/>
              </a:spcBef>
            </a:pPr>
            <a:r>
              <a:rPr lang="en-US"/>
              <a:t>HUMAN BEING</a:t>
            </a:r>
          </a:p>
        </p:txBody>
      </p:sp>
      <p:sp>
        <p:nvSpPr>
          <p:cNvPr id="69634" name="Line 6"/>
          <p:cNvSpPr>
            <a:spLocks noChangeShapeType="1"/>
          </p:cNvSpPr>
          <p:nvPr/>
        </p:nvSpPr>
        <p:spPr bwMode="auto">
          <a:xfrm>
            <a:off x="3733800" y="1219200"/>
            <a:ext cx="0" cy="609600"/>
          </a:xfrm>
          <a:prstGeom prst="line">
            <a:avLst/>
          </a:prstGeom>
          <a:noFill/>
          <a:ln w="9525">
            <a:solidFill>
              <a:schemeClr val="tx1"/>
            </a:solidFill>
            <a:round/>
            <a:headEnd/>
            <a:tailEnd type="triangle" w="med" len="med"/>
          </a:ln>
        </p:spPr>
        <p:txBody>
          <a:bodyPr/>
          <a:lstStyle/>
          <a:p>
            <a:endParaRPr lang="en-US"/>
          </a:p>
        </p:txBody>
      </p:sp>
      <p:sp>
        <p:nvSpPr>
          <p:cNvPr id="69635" name="Line 7"/>
          <p:cNvSpPr>
            <a:spLocks noChangeShapeType="1"/>
          </p:cNvSpPr>
          <p:nvPr/>
        </p:nvSpPr>
        <p:spPr bwMode="auto">
          <a:xfrm>
            <a:off x="2133600" y="1981200"/>
            <a:ext cx="3429000" cy="0"/>
          </a:xfrm>
          <a:prstGeom prst="line">
            <a:avLst/>
          </a:prstGeom>
          <a:noFill/>
          <a:ln w="9525">
            <a:solidFill>
              <a:schemeClr val="tx1"/>
            </a:solidFill>
            <a:round/>
            <a:headEnd/>
            <a:tailEnd/>
          </a:ln>
        </p:spPr>
        <p:txBody>
          <a:bodyPr/>
          <a:lstStyle/>
          <a:p>
            <a:endParaRPr lang="en-US"/>
          </a:p>
        </p:txBody>
      </p:sp>
      <p:sp>
        <p:nvSpPr>
          <p:cNvPr id="69636" name="Line 8"/>
          <p:cNvSpPr>
            <a:spLocks noChangeShapeType="1"/>
          </p:cNvSpPr>
          <p:nvPr/>
        </p:nvSpPr>
        <p:spPr bwMode="auto">
          <a:xfrm>
            <a:off x="2133600" y="1981200"/>
            <a:ext cx="0" cy="762000"/>
          </a:xfrm>
          <a:prstGeom prst="line">
            <a:avLst/>
          </a:prstGeom>
          <a:noFill/>
          <a:ln w="9525">
            <a:solidFill>
              <a:schemeClr val="tx1"/>
            </a:solidFill>
            <a:round/>
            <a:headEnd/>
            <a:tailEnd type="triangle" w="med" len="med"/>
          </a:ln>
        </p:spPr>
        <p:txBody>
          <a:bodyPr/>
          <a:lstStyle/>
          <a:p>
            <a:endParaRPr lang="en-US"/>
          </a:p>
        </p:txBody>
      </p:sp>
      <p:sp>
        <p:nvSpPr>
          <p:cNvPr id="69637" name="Line 9"/>
          <p:cNvSpPr>
            <a:spLocks noChangeShapeType="1"/>
          </p:cNvSpPr>
          <p:nvPr/>
        </p:nvSpPr>
        <p:spPr bwMode="auto">
          <a:xfrm>
            <a:off x="5562600" y="1981200"/>
            <a:ext cx="0" cy="762000"/>
          </a:xfrm>
          <a:prstGeom prst="line">
            <a:avLst/>
          </a:prstGeom>
          <a:noFill/>
          <a:ln w="9525">
            <a:solidFill>
              <a:schemeClr val="tx1"/>
            </a:solidFill>
            <a:round/>
            <a:headEnd/>
            <a:tailEnd type="triangle" w="med" len="med"/>
          </a:ln>
        </p:spPr>
        <p:txBody>
          <a:bodyPr/>
          <a:lstStyle/>
          <a:p>
            <a:endParaRPr lang="en-US"/>
          </a:p>
        </p:txBody>
      </p:sp>
      <p:sp>
        <p:nvSpPr>
          <p:cNvPr id="69638" name="Text Box 10"/>
          <p:cNvSpPr txBox="1">
            <a:spLocks noChangeArrowheads="1"/>
          </p:cNvSpPr>
          <p:nvPr/>
        </p:nvSpPr>
        <p:spPr bwMode="auto">
          <a:xfrm>
            <a:off x="1508125" y="2932113"/>
            <a:ext cx="1158875" cy="366712"/>
          </a:xfrm>
          <a:prstGeom prst="rect">
            <a:avLst/>
          </a:prstGeom>
          <a:solidFill>
            <a:srgbClr val="FFFF00"/>
          </a:solidFill>
          <a:ln w="9525">
            <a:noFill/>
            <a:miter lim="800000"/>
            <a:headEnd/>
            <a:tailEnd/>
          </a:ln>
        </p:spPr>
        <p:txBody>
          <a:bodyPr>
            <a:spAutoFit/>
          </a:bodyPr>
          <a:lstStyle/>
          <a:p>
            <a:r>
              <a:rPr lang="en-US"/>
              <a:t>HUMUS</a:t>
            </a:r>
          </a:p>
        </p:txBody>
      </p:sp>
      <p:sp>
        <p:nvSpPr>
          <p:cNvPr id="69639" name="Text Box 11"/>
          <p:cNvSpPr txBox="1">
            <a:spLocks noChangeArrowheads="1"/>
          </p:cNvSpPr>
          <p:nvPr/>
        </p:nvSpPr>
        <p:spPr bwMode="auto">
          <a:xfrm>
            <a:off x="5105400" y="3048000"/>
            <a:ext cx="1295400" cy="366713"/>
          </a:xfrm>
          <a:prstGeom prst="rect">
            <a:avLst/>
          </a:prstGeom>
          <a:noFill/>
          <a:ln w="9525">
            <a:noFill/>
            <a:miter lim="800000"/>
            <a:headEnd/>
            <a:tailEnd/>
          </a:ln>
        </p:spPr>
        <p:txBody>
          <a:bodyPr>
            <a:spAutoFit/>
          </a:bodyPr>
          <a:lstStyle/>
          <a:p>
            <a:endParaRPr lang="en-US"/>
          </a:p>
        </p:txBody>
      </p:sp>
      <p:sp>
        <p:nvSpPr>
          <p:cNvPr id="69640" name="Text Box 12"/>
          <p:cNvSpPr txBox="1">
            <a:spLocks noChangeArrowheads="1"/>
          </p:cNvSpPr>
          <p:nvPr/>
        </p:nvSpPr>
        <p:spPr bwMode="auto">
          <a:xfrm>
            <a:off x="4953000" y="2895600"/>
            <a:ext cx="1295400" cy="366713"/>
          </a:xfrm>
          <a:prstGeom prst="rect">
            <a:avLst/>
          </a:prstGeom>
          <a:solidFill>
            <a:srgbClr val="FFFF00"/>
          </a:solidFill>
          <a:ln w="9525">
            <a:noFill/>
            <a:miter lim="800000"/>
            <a:headEnd/>
            <a:tailEnd/>
          </a:ln>
        </p:spPr>
        <p:txBody>
          <a:bodyPr>
            <a:spAutoFit/>
          </a:bodyPr>
          <a:lstStyle/>
          <a:p>
            <a:pPr>
              <a:spcBef>
                <a:spcPct val="50000"/>
              </a:spcBef>
            </a:pPr>
            <a:r>
              <a:rPr lang="en-US"/>
              <a:t>BEING</a:t>
            </a:r>
          </a:p>
        </p:txBody>
      </p:sp>
      <p:sp>
        <p:nvSpPr>
          <p:cNvPr id="69641" name="Line 13"/>
          <p:cNvSpPr>
            <a:spLocks noChangeShapeType="1"/>
          </p:cNvSpPr>
          <p:nvPr/>
        </p:nvSpPr>
        <p:spPr bwMode="auto">
          <a:xfrm>
            <a:off x="2133600" y="3352800"/>
            <a:ext cx="0" cy="533400"/>
          </a:xfrm>
          <a:prstGeom prst="line">
            <a:avLst/>
          </a:prstGeom>
          <a:noFill/>
          <a:ln w="9525">
            <a:solidFill>
              <a:schemeClr val="tx1"/>
            </a:solidFill>
            <a:round/>
            <a:headEnd/>
            <a:tailEnd type="triangle" w="med" len="med"/>
          </a:ln>
        </p:spPr>
        <p:txBody>
          <a:bodyPr/>
          <a:lstStyle/>
          <a:p>
            <a:endParaRPr lang="en-US"/>
          </a:p>
        </p:txBody>
      </p:sp>
      <p:sp>
        <p:nvSpPr>
          <p:cNvPr id="69642" name="Line 14"/>
          <p:cNvSpPr>
            <a:spLocks noChangeShapeType="1"/>
          </p:cNvSpPr>
          <p:nvPr/>
        </p:nvSpPr>
        <p:spPr bwMode="auto">
          <a:xfrm>
            <a:off x="5562600" y="3352800"/>
            <a:ext cx="0" cy="533400"/>
          </a:xfrm>
          <a:prstGeom prst="line">
            <a:avLst/>
          </a:prstGeom>
          <a:noFill/>
          <a:ln w="9525">
            <a:solidFill>
              <a:schemeClr val="tx1"/>
            </a:solidFill>
            <a:round/>
            <a:headEnd/>
            <a:tailEnd type="triangle" w="med" len="med"/>
          </a:ln>
        </p:spPr>
        <p:txBody>
          <a:bodyPr/>
          <a:lstStyle/>
          <a:p>
            <a:endParaRPr lang="en-US"/>
          </a:p>
        </p:txBody>
      </p:sp>
      <p:sp>
        <p:nvSpPr>
          <p:cNvPr id="69643" name="Text Box 15"/>
          <p:cNvSpPr txBox="1">
            <a:spLocks noChangeArrowheads="1"/>
          </p:cNvSpPr>
          <p:nvPr/>
        </p:nvSpPr>
        <p:spPr bwMode="auto">
          <a:xfrm>
            <a:off x="3581400" y="2819400"/>
            <a:ext cx="381000" cy="3662363"/>
          </a:xfrm>
          <a:prstGeom prst="rect">
            <a:avLst/>
          </a:prstGeom>
          <a:solidFill>
            <a:srgbClr val="E36B29"/>
          </a:solidFill>
          <a:ln w="9525">
            <a:noFill/>
            <a:miter lim="800000"/>
            <a:headEnd/>
            <a:tailEnd/>
          </a:ln>
        </p:spPr>
        <p:txBody>
          <a:bodyPr>
            <a:spAutoFit/>
          </a:bodyPr>
          <a:lstStyle/>
          <a:p>
            <a:pPr>
              <a:spcBef>
                <a:spcPct val="50000"/>
              </a:spcBef>
            </a:pPr>
            <a:r>
              <a:rPr lang="en-US"/>
              <a:t>C</a:t>
            </a:r>
            <a:br>
              <a:rPr lang="en-US"/>
            </a:br>
            <a:r>
              <a:rPr lang="en-US"/>
              <a:t>O</a:t>
            </a:r>
            <a:br>
              <a:rPr lang="en-US"/>
            </a:br>
            <a:r>
              <a:rPr lang="en-US"/>
              <a:t>N</a:t>
            </a:r>
            <a:br>
              <a:rPr lang="en-US"/>
            </a:br>
            <a:r>
              <a:rPr lang="en-US"/>
              <a:t>S</a:t>
            </a:r>
            <a:br>
              <a:rPr lang="en-US"/>
            </a:br>
            <a:r>
              <a:rPr lang="en-US"/>
              <a:t>C</a:t>
            </a:r>
            <a:br>
              <a:rPr lang="en-US"/>
            </a:br>
            <a:r>
              <a:rPr lang="en-US"/>
              <a:t>I</a:t>
            </a:r>
            <a:br>
              <a:rPr lang="en-US"/>
            </a:br>
            <a:r>
              <a:rPr lang="en-US"/>
              <a:t>O</a:t>
            </a:r>
            <a:br>
              <a:rPr lang="en-US"/>
            </a:br>
            <a:r>
              <a:rPr lang="en-US"/>
              <a:t>U</a:t>
            </a:r>
            <a:br>
              <a:rPr lang="en-US"/>
            </a:br>
            <a:r>
              <a:rPr lang="en-US"/>
              <a:t>S</a:t>
            </a:r>
            <a:br>
              <a:rPr lang="en-US"/>
            </a:br>
            <a:r>
              <a:rPr lang="en-US"/>
              <a:t>N</a:t>
            </a:r>
            <a:br>
              <a:rPr lang="en-US"/>
            </a:br>
            <a:r>
              <a:rPr lang="en-US"/>
              <a:t>E</a:t>
            </a:r>
            <a:br>
              <a:rPr lang="en-US"/>
            </a:br>
            <a:r>
              <a:rPr lang="en-US"/>
              <a:t>S</a:t>
            </a:r>
            <a:br>
              <a:rPr lang="en-US"/>
            </a:br>
            <a:r>
              <a:rPr lang="en-US"/>
              <a:t>S</a:t>
            </a:r>
          </a:p>
        </p:txBody>
      </p:sp>
      <p:sp>
        <p:nvSpPr>
          <p:cNvPr id="69644" name="Oval 16"/>
          <p:cNvSpPr>
            <a:spLocks noChangeArrowheads="1"/>
          </p:cNvSpPr>
          <p:nvPr/>
        </p:nvSpPr>
        <p:spPr bwMode="auto">
          <a:xfrm>
            <a:off x="3581400" y="2133600"/>
            <a:ext cx="304800" cy="533400"/>
          </a:xfrm>
          <a:prstGeom prst="ellipse">
            <a:avLst/>
          </a:prstGeom>
          <a:solidFill>
            <a:srgbClr val="E36B29"/>
          </a:solidFill>
          <a:ln w="9525">
            <a:solidFill>
              <a:schemeClr val="tx1"/>
            </a:solidFill>
            <a:round/>
            <a:headEnd/>
            <a:tailEnd/>
          </a:ln>
        </p:spPr>
        <p:txBody>
          <a:bodyPr wrap="none" anchor="ctr"/>
          <a:lstStyle/>
          <a:p>
            <a:endParaRPr lang="en-US"/>
          </a:p>
        </p:txBody>
      </p:sp>
      <p:sp>
        <p:nvSpPr>
          <p:cNvPr id="69645" name="Text Box 17"/>
          <p:cNvSpPr txBox="1">
            <a:spLocks noChangeArrowheads="1"/>
          </p:cNvSpPr>
          <p:nvPr/>
        </p:nvSpPr>
        <p:spPr bwMode="auto">
          <a:xfrm>
            <a:off x="1600200" y="4038600"/>
            <a:ext cx="990600" cy="366713"/>
          </a:xfrm>
          <a:prstGeom prst="rect">
            <a:avLst/>
          </a:prstGeom>
          <a:solidFill>
            <a:schemeClr val="hlink"/>
          </a:solidFill>
          <a:ln w="9525">
            <a:noFill/>
            <a:miter lim="800000"/>
            <a:headEnd/>
            <a:tailEnd/>
          </a:ln>
        </p:spPr>
        <p:txBody>
          <a:bodyPr>
            <a:spAutoFit/>
          </a:bodyPr>
          <a:lstStyle/>
          <a:p>
            <a:pPr>
              <a:spcBef>
                <a:spcPct val="50000"/>
              </a:spcBef>
            </a:pPr>
            <a:r>
              <a:rPr lang="en-US"/>
              <a:t>SOIL</a:t>
            </a:r>
          </a:p>
        </p:txBody>
      </p:sp>
      <p:sp>
        <p:nvSpPr>
          <p:cNvPr id="69646" name="Text Box 18"/>
          <p:cNvSpPr txBox="1">
            <a:spLocks noChangeArrowheads="1"/>
          </p:cNvSpPr>
          <p:nvPr/>
        </p:nvSpPr>
        <p:spPr bwMode="auto">
          <a:xfrm>
            <a:off x="5029200" y="4038600"/>
            <a:ext cx="990600" cy="366713"/>
          </a:xfrm>
          <a:prstGeom prst="rect">
            <a:avLst/>
          </a:prstGeom>
          <a:solidFill>
            <a:srgbClr val="E36B29"/>
          </a:solidFill>
          <a:ln w="9525">
            <a:noFill/>
            <a:miter lim="800000"/>
            <a:headEnd/>
            <a:tailEnd/>
          </a:ln>
        </p:spPr>
        <p:txBody>
          <a:bodyPr>
            <a:spAutoFit/>
          </a:bodyPr>
          <a:lstStyle/>
          <a:p>
            <a:pPr>
              <a:spcBef>
                <a:spcPct val="50000"/>
              </a:spcBef>
            </a:pPr>
            <a:r>
              <a:rPr lang="en-US"/>
              <a:t>SOUL</a:t>
            </a:r>
          </a:p>
        </p:txBody>
      </p:sp>
      <p:sp>
        <p:nvSpPr>
          <p:cNvPr id="69647" name="AutoShape 19"/>
          <p:cNvSpPr>
            <a:spLocks noChangeArrowheads="1"/>
          </p:cNvSpPr>
          <p:nvPr/>
        </p:nvSpPr>
        <p:spPr bwMode="auto">
          <a:xfrm>
            <a:off x="1905000" y="4724400"/>
            <a:ext cx="1447800" cy="914400"/>
          </a:xfrm>
          <a:prstGeom prst="curvedLeftArrow">
            <a:avLst>
              <a:gd name="adj1" fmla="val 20000"/>
              <a:gd name="adj2" fmla="val 40000"/>
              <a:gd name="adj3" fmla="val 52778"/>
            </a:avLst>
          </a:prstGeom>
          <a:solidFill>
            <a:schemeClr val="accent1"/>
          </a:solidFill>
          <a:ln w="9525">
            <a:solidFill>
              <a:schemeClr val="tx1"/>
            </a:solidFill>
            <a:miter lim="800000"/>
            <a:headEnd/>
            <a:tailEnd/>
          </a:ln>
        </p:spPr>
        <p:txBody>
          <a:bodyPr wrap="none" anchor="ctr"/>
          <a:lstStyle/>
          <a:p>
            <a:endParaRPr lang="en-US"/>
          </a:p>
        </p:txBody>
      </p:sp>
      <p:sp>
        <p:nvSpPr>
          <p:cNvPr id="69648" name="AutoShape 20"/>
          <p:cNvSpPr>
            <a:spLocks noChangeArrowheads="1"/>
          </p:cNvSpPr>
          <p:nvPr/>
        </p:nvSpPr>
        <p:spPr bwMode="auto">
          <a:xfrm>
            <a:off x="4267200" y="4724400"/>
            <a:ext cx="1524000" cy="838200"/>
          </a:xfrm>
          <a:prstGeom prst="curvedRightArrow">
            <a:avLst>
              <a:gd name="adj1" fmla="val 20000"/>
              <a:gd name="adj2" fmla="val 40000"/>
              <a:gd name="adj3" fmla="val 60606"/>
            </a:avLst>
          </a:prstGeom>
          <a:solidFill>
            <a:schemeClr val="accent1"/>
          </a:solidFill>
          <a:ln w="9525">
            <a:solidFill>
              <a:schemeClr val="tx1"/>
            </a:solidFill>
            <a:miter lim="800000"/>
            <a:headEnd/>
            <a:tailEnd/>
          </a:ln>
        </p:spPr>
        <p:txBody>
          <a:bodyPr wrap="none" anchor="ctr"/>
          <a:lstStyle/>
          <a:p>
            <a:endParaRPr lang="en-US"/>
          </a:p>
        </p:txBody>
      </p:sp>
      <p:sp>
        <p:nvSpPr>
          <p:cNvPr id="69649" name="Text Box 21"/>
          <p:cNvSpPr txBox="1">
            <a:spLocks noChangeArrowheads="1"/>
          </p:cNvSpPr>
          <p:nvPr/>
        </p:nvSpPr>
        <p:spPr bwMode="auto">
          <a:xfrm>
            <a:off x="0" y="5715000"/>
            <a:ext cx="2514600" cy="915988"/>
          </a:xfrm>
          <a:prstGeom prst="rect">
            <a:avLst/>
          </a:prstGeom>
          <a:noFill/>
          <a:ln w="9525">
            <a:noFill/>
            <a:miter lim="800000"/>
            <a:headEnd/>
            <a:tailEnd/>
          </a:ln>
        </p:spPr>
        <p:txBody>
          <a:bodyPr>
            <a:spAutoFit/>
          </a:bodyPr>
          <a:lstStyle/>
          <a:p>
            <a:pPr>
              <a:spcBef>
                <a:spcPct val="50000"/>
              </a:spcBef>
            </a:pPr>
            <a:r>
              <a:rPr lang="en-US"/>
              <a:t>FEAR, ANGER, ATTACHMENT, NEGATIVE ENERGY</a:t>
            </a:r>
          </a:p>
        </p:txBody>
      </p:sp>
      <p:sp>
        <p:nvSpPr>
          <p:cNvPr id="69650" name="Text Box 22"/>
          <p:cNvSpPr txBox="1">
            <a:spLocks noChangeArrowheads="1"/>
          </p:cNvSpPr>
          <p:nvPr/>
        </p:nvSpPr>
        <p:spPr bwMode="auto">
          <a:xfrm>
            <a:off x="5867400" y="5410200"/>
            <a:ext cx="2895600" cy="915988"/>
          </a:xfrm>
          <a:prstGeom prst="rect">
            <a:avLst/>
          </a:prstGeom>
          <a:noFill/>
          <a:ln w="9525">
            <a:noFill/>
            <a:miter lim="800000"/>
            <a:headEnd/>
            <a:tailEnd/>
          </a:ln>
        </p:spPr>
        <p:txBody>
          <a:bodyPr>
            <a:spAutoFit/>
          </a:bodyPr>
          <a:lstStyle/>
          <a:p>
            <a:pPr>
              <a:spcBef>
                <a:spcPct val="50000"/>
              </a:spcBef>
            </a:pPr>
            <a:r>
              <a:rPr lang="en-US"/>
              <a:t>STABILITY, LOVE, PEACE, POSITIVE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Consciousness</a:t>
            </a:r>
          </a:p>
        </p:txBody>
      </p:sp>
      <p:sp>
        <p:nvSpPr>
          <p:cNvPr id="60418" name="Content Placeholder 6"/>
          <p:cNvSpPr>
            <a:spLocks noGrp="1"/>
          </p:cNvSpPr>
          <p:nvPr>
            <p:ph sz="quarter" idx="2"/>
          </p:nvPr>
        </p:nvSpPr>
        <p:spPr/>
        <p:txBody>
          <a:bodyPr/>
          <a:lstStyle/>
          <a:p>
            <a:pPr eaLnBrk="1" hangingPunct="1"/>
            <a:r>
              <a:rPr lang="en-US" smtClean="0"/>
              <a:t>Desire for experiences that provide:</a:t>
            </a:r>
          </a:p>
          <a:p>
            <a:pPr lvl="1" eaLnBrk="1" hangingPunct="1"/>
            <a:r>
              <a:rPr lang="en-US" smtClean="0"/>
              <a:t>Love</a:t>
            </a:r>
          </a:p>
          <a:p>
            <a:pPr lvl="1" eaLnBrk="1" hangingPunct="1"/>
            <a:r>
              <a:rPr lang="en-US" smtClean="0"/>
              <a:t>Peace</a:t>
            </a:r>
          </a:p>
          <a:p>
            <a:pPr lvl="1" eaLnBrk="1" hangingPunct="1"/>
            <a:r>
              <a:rPr lang="en-US" smtClean="0"/>
              <a:t>Happiness</a:t>
            </a:r>
          </a:p>
          <a:p>
            <a:pPr lvl="1" eaLnBrk="1" hangingPunct="1"/>
            <a:r>
              <a:rPr lang="en-US" smtClean="0"/>
              <a:t>Truth</a:t>
            </a:r>
          </a:p>
          <a:p>
            <a:pPr lvl="1" eaLnBrk="1" hangingPunct="1"/>
            <a:r>
              <a:rPr lang="en-US" smtClean="0"/>
              <a:t>Purity</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p:txBody>
      </p:sp>
      <p:sp>
        <p:nvSpPr>
          <p:cNvPr id="60419" name="Content Placeholder 8"/>
          <p:cNvSpPr>
            <a:spLocks noGrp="1"/>
          </p:cNvSpPr>
          <p:nvPr>
            <p:ph sz="quarter" idx="4"/>
          </p:nvPr>
        </p:nvSpPr>
        <p:spPr/>
        <p:txBody>
          <a:bodyPr/>
          <a:lstStyle/>
          <a:p>
            <a:pPr eaLnBrk="1" hangingPunct="1"/>
            <a:r>
              <a:rPr lang="en-US" smtClean="0"/>
              <a:t>Desire for experiences  that provide:</a:t>
            </a:r>
          </a:p>
          <a:p>
            <a:pPr lvl="1" eaLnBrk="1" hangingPunct="1"/>
            <a:r>
              <a:rPr lang="en-US" smtClean="0"/>
              <a:t>Fulfilling expectations</a:t>
            </a:r>
          </a:p>
          <a:p>
            <a:pPr lvl="1" eaLnBrk="1" hangingPunct="1"/>
            <a:r>
              <a:rPr lang="en-US" smtClean="0"/>
              <a:t>Attachment</a:t>
            </a:r>
          </a:p>
          <a:p>
            <a:pPr lvl="1" eaLnBrk="1" hangingPunct="1"/>
            <a:r>
              <a:rPr lang="en-US" smtClean="0"/>
              <a:t>Ego</a:t>
            </a:r>
          </a:p>
          <a:p>
            <a:pPr lvl="1" eaLnBrk="1" hangingPunct="1"/>
            <a:r>
              <a:rPr lang="en-US" smtClean="0"/>
              <a:t>Money</a:t>
            </a:r>
          </a:p>
          <a:p>
            <a:pPr lvl="1" eaLnBrk="1" hangingPunct="1"/>
            <a:r>
              <a:rPr lang="en-US" smtClean="0"/>
              <a:t>Materials</a:t>
            </a:r>
          </a:p>
          <a:p>
            <a:pPr lvl="1" eaLnBrk="1" hangingPunct="1"/>
            <a:r>
              <a:rPr lang="en-US" smtClean="0"/>
              <a:t>Position</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p:txBody>
      </p:sp>
      <p:sp>
        <p:nvSpPr>
          <p:cNvPr id="60420" name="Text Placeholder 5"/>
          <p:cNvSpPr>
            <a:spLocks noGrp="1"/>
          </p:cNvSpPr>
          <p:nvPr>
            <p:ph type="body" sz="quarter" idx="1"/>
          </p:nvPr>
        </p:nvSpPr>
        <p:spPr/>
        <p:txBody>
          <a:bodyPr/>
          <a:lstStyle/>
          <a:p>
            <a:pPr eaLnBrk="1" hangingPunct="1"/>
            <a:r>
              <a:rPr lang="en-US" smtClean="0"/>
              <a:t>Soul consciousness</a:t>
            </a:r>
          </a:p>
        </p:txBody>
      </p:sp>
      <p:sp>
        <p:nvSpPr>
          <p:cNvPr id="60421" name="Text Placeholder 7"/>
          <p:cNvSpPr>
            <a:spLocks noGrp="1"/>
          </p:cNvSpPr>
          <p:nvPr>
            <p:ph type="body" sz="quarter" idx="3"/>
          </p:nvPr>
        </p:nvSpPr>
        <p:spPr/>
        <p:txBody>
          <a:bodyPr/>
          <a:lstStyle/>
          <a:p>
            <a:pPr eaLnBrk="1" hangingPunct="1"/>
            <a:r>
              <a:rPr lang="en-US" smtClean="0"/>
              <a:t>Body consciousness</a:t>
            </a:r>
          </a:p>
        </p:txBody>
      </p:sp>
      <p:pic>
        <p:nvPicPr>
          <p:cNvPr id="60422" name="Picture 4" descr="C:\Documents and Settings\pushparaj\My Documents\My Pictures\spiritual\human mind 3.jpg"/>
          <p:cNvPicPr>
            <a:picLocks noChangeAspect="1" noChangeArrowheads="1"/>
          </p:cNvPicPr>
          <p:nvPr/>
        </p:nvPicPr>
        <p:blipFill>
          <a:blip r:embed="rId2" cstate="print"/>
          <a:srcRect/>
          <a:stretch>
            <a:fillRect/>
          </a:stretch>
        </p:blipFill>
        <p:spPr bwMode="auto">
          <a:xfrm>
            <a:off x="990600" y="5105400"/>
            <a:ext cx="1447800" cy="1447800"/>
          </a:xfrm>
          <a:prstGeom prst="rect">
            <a:avLst/>
          </a:prstGeom>
          <a:noFill/>
          <a:ln w="9525">
            <a:noFill/>
            <a:miter lim="800000"/>
            <a:headEnd/>
            <a:tailEnd/>
          </a:ln>
        </p:spPr>
      </p:pic>
      <p:pic>
        <p:nvPicPr>
          <p:cNvPr id="60423" name="Picture 10" descr="C:\Documents and Settings\pushparaj\My Documents\My Pictures\spiritual\brain functional areas.jpg"/>
          <p:cNvPicPr>
            <a:picLocks noChangeAspect="1" noChangeArrowheads="1"/>
          </p:cNvPicPr>
          <p:nvPr/>
        </p:nvPicPr>
        <p:blipFill>
          <a:blip r:embed="rId3" cstate="print"/>
          <a:srcRect/>
          <a:stretch>
            <a:fillRect/>
          </a:stretch>
        </p:blipFill>
        <p:spPr bwMode="auto">
          <a:xfrm>
            <a:off x="4648200" y="5367338"/>
            <a:ext cx="2133600" cy="1490662"/>
          </a:xfrm>
          <a:prstGeom prst="rect">
            <a:avLst/>
          </a:prstGeom>
          <a:noFill/>
          <a:ln w="9525">
            <a:noFill/>
            <a:miter lim="800000"/>
            <a:headEnd/>
            <a:tailEnd/>
          </a:ln>
        </p:spPr>
      </p:pic>
      <p:pic>
        <p:nvPicPr>
          <p:cNvPr id="60424" name="Picture 2" descr="C:\Users\Pushpa Raj Sharma\Documents\spiritual\synapses transmisson.gif"/>
          <p:cNvPicPr>
            <a:picLocks noChangeAspect="1" noChangeArrowheads="1" noCrop="1"/>
          </p:cNvPicPr>
          <p:nvPr/>
        </p:nvPicPr>
        <p:blipFill>
          <a:blip r:embed="rId4" cstate="print"/>
          <a:srcRect/>
          <a:stretch>
            <a:fillRect/>
          </a:stretch>
        </p:blipFill>
        <p:spPr bwMode="auto">
          <a:xfrm rot="5108063">
            <a:off x="2543969" y="4321969"/>
            <a:ext cx="3227388" cy="73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z="3100" b="1" i="1" dirty="0" smtClean="0"/>
              <a:t>Dr. Masaru </a:t>
            </a:r>
            <a:r>
              <a:rPr lang="en-US" sz="3100" b="1" i="1" dirty="0" err="1" smtClean="0"/>
              <a:t>Emoto's</a:t>
            </a:r>
            <a:r>
              <a:rPr lang="en-US" sz="3100" b="1" i="1" dirty="0" smtClean="0"/>
              <a:t> The True Power of Water: </a:t>
            </a:r>
            <a:r>
              <a:rPr lang="en-US" sz="2700" b="1" dirty="0" smtClean="0"/>
              <a:t>hypothesis: "Water shows different shapes of ice crystals depending on the information it has received."</a:t>
            </a:r>
            <a:endParaRPr lang="en-US" sz="2700" dirty="0"/>
          </a:p>
        </p:txBody>
      </p:sp>
      <p:sp>
        <p:nvSpPr>
          <p:cNvPr id="63490" name="Rectangle 11"/>
          <p:cNvSpPr>
            <a:spLocks noChangeArrowheads="1"/>
          </p:cNvSpPr>
          <p:nvPr/>
        </p:nvSpPr>
        <p:spPr bwMode="auto">
          <a:xfrm>
            <a:off x="0" y="6488113"/>
            <a:ext cx="9144000" cy="369887"/>
          </a:xfrm>
          <a:prstGeom prst="rect">
            <a:avLst/>
          </a:prstGeom>
          <a:noFill/>
          <a:ln w="9525">
            <a:noFill/>
            <a:miter lim="800000"/>
            <a:headEnd/>
            <a:tailEnd/>
          </a:ln>
        </p:spPr>
        <p:txBody>
          <a:bodyPr>
            <a:spAutoFit/>
          </a:bodyPr>
          <a:lstStyle/>
          <a:p>
            <a:r>
              <a:rPr lang="en-US" b="1" i="1">
                <a:latin typeface="Calibri" pitchFamily="34" charset="0"/>
              </a:rPr>
              <a:t>                    The Hidden Messages in Water,</a:t>
            </a:r>
            <a:r>
              <a:rPr lang="en-US" b="1">
                <a:latin typeface="Calibri" pitchFamily="34" charset="0"/>
              </a:rPr>
              <a:t> and his books have been published in 24 languages</a:t>
            </a:r>
            <a:endParaRPr lang="en-US">
              <a:latin typeface="Calibri" pitchFamily="34" charset="0"/>
            </a:endParaRPr>
          </a:p>
        </p:txBody>
      </p:sp>
      <p:sp>
        <p:nvSpPr>
          <p:cNvPr id="63491" name="Rectangle 1"/>
          <p:cNvSpPr>
            <a:spLocks noChangeArrowheads="1"/>
          </p:cNvSpPr>
          <p:nvPr/>
        </p:nvSpPr>
        <p:spPr bwMode="auto">
          <a:xfrm>
            <a:off x="381000" y="5181600"/>
            <a:ext cx="8429625" cy="1016000"/>
          </a:xfrm>
          <a:prstGeom prst="rect">
            <a:avLst/>
          </a:prstGeom>
          <a:noFill/>
          <a:ln w="9525">
            <a:noFill/>
            <a:miter lim="800000"/>
            <a:headEnd/>
            <a:tailEnd/>
          </a:ln>
        </p:spPr>
        <p:txBody>
          <a:bodyPr wrap="none" anchor="ctr">
            <a:spAutoFit/>
          </a:bodyPr>
          <a:lstStyle/>
          <a:p>
            <a:r>
              <a:rPr lang="en-US"/>
              <a:t>"</a:t>
            </a:r>
            <a:r>
              <a:rPr lang="en-US" sz="2000"/>
              <a:t>We must pay respect to water and feel love and gratitude, and receive</a:t>
            </a:r>
          </a:p>
          <a:p>
            <a:r>
              <a:rPr lang="en-US" sz="2000"/>
              <a:t> vibrations with a positive attitude. Then, water changes, you change, </a:t>
            </a:r>
          </a:p>
          <a:p>
            <a:r>
              <a:rPr lang="en-US" sz="2000"/>
              <a:t>and I change. Because both you and I are water." (From the book cover.) </a:t>
            </a:r>
          </a:p>
        </p:txBody>
      </p:sp>
      <p:pic>
        <p:nvPicPr>
          <p:cNvPr id="63492" name="Picture 2" descr="C:\Documents and Settings\pushparaj\My Documents\My Pictures\love and gratitude.jpg"/>
          <p:cNvPicPr>
            <a:picLocks noChangeAspect="1" noChangeArrowheads="1"/>
          </p:cNvPicPr>
          <p:nvPr/>
        </p:nvPicPr>
        <p:blipFill>
          <a:blip r:embed="rId2" cstate="print"/>
          <a:srcRect/>
          <a:stretch>
            <a:fillRect/>
          </a:stretch>
        </p:blipFill>
        <p:spPr bwMode="auto">
          <a:xfrm>
            <a:off x="5105400" y="1905000"/>
            <a:ext cx="2243138" cy="2524125"/>
          </a:xfrm>
          <a:prstGeom prst="rect">
            <a:avLst/>
          </a:prstGeom>
          <a:noFill/>
          <a:ln w="9525">
            <a:noFill/>
            <a:miter lim="800000"/>
            <a:headEnd/>
            <a:tailEnd/>
          </a:ln>
        </p:spPr>
      </p:pic>
      <p:pic>
        <p:nvPicPr>
          <p:cNvPr id="63493" name="Picture 4" descr="C:\Documents and Settings\pushparaj\My Documents\My Pictures\happyunhappy1.jpg"/>
          <p:cNvPicPr>
            <a:picLocks noChangeAspect="1" noChangeArrowheads="1"/>
          </p:cNvPicPr>
          <p:nvPr/>
        </p:nvPicPr>
        <p:blipFill>
          <a:blip r:embed="rId3" cstate="print"/>
          <a:srcRect/>
          <a:stretch>
            <a:fillRect/>
          </a:stretch>
        </p:blipFill>
        <p:spPr bwMode="auto">
          <a:xfrm>
            <a:off x="1905000" y="1752600"/>
            <a:ext cx="15097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person</a:t>
            </a:r>
            <a:endParaRPr lang="en-US" dirty="0"/>
          </a:p>
        </p:txBody>
      </p:sp>
      <p:sp>
        <p:nvSpPr>
          <p:cNvPr id="3" name="Content Placeholder 2"/>
          <p:cNvSpPr>
            <a:spLocks noGrp="1"/>
          </p:cNvSpPr>
          <p:nvPr>
            <p:ph idx="1"/>
          </p:nvPr>
        </p:nvSpPr>
        <p:spPr/>
        <p:txBody>
          <a:bodyPr>
            <a:normAutofit fontScale="92500"/>
          </a:bodyPr>
          <a:lstStyle/>
          <a:p>
            <a:r>
              <a:rPr lang="en-US" b="1" dirty="0" smtClean="0"/>
              <a:t>Hippocrates.</a:t>
            </a:r>
            <a:r>
              <a:rPr lang="en-US" dirty="0" smtClean="0"/>
              <a:t> This Greek physician classified or typed people using a system of four elements – air, earth, water and fire.  He described people who had excessive amounts of each of these as sanguine, melancholic, phlegmatic or choleric</a:t>
            </a:r>
          </a:p>
          <a:p>
            <a:r>
              <a:rPr lang="en-US" b="1" dirty="0" err="1" smtClean="0"/>
              <a:t>Ayurveda</a:t>
            </a:r>
            <a:r>
              <a:rPr lang="en-US" b="1" dirty="0" smtClean="0"/>
              <a:t>.</a:t>
            </a:r>
            <a:r>
              <a:rPr lang="en-US" dirty="0" smtClean="0"/>
              <a:t>  This is also an ancient and very complex system of healing that classifies people as </a:t>
            </a:r>
            <a:r>
              <a:rPr lang="en-US" dirty="0" err="1" smtClean="0"/>
              <a:t>pitta</a:t>
            </a:r>
            <a:r>
              <a:rPr lang="en-US" dirty="0" smtClean="0"/>
              <a:t>, </a:t>
            </a:r>
            <a:r>
              <a:rPr lang="en-US" dirty="0" err="1" smtClean="0"/>
              <a:t>vatta</a:t>
            </a:r>
            <a:r>
              <a:rPr lang="en-US" dirty="0" smtClean="0"/>
              <a:t> and </a:t>
            </a:r>
            <a:r>
              <a:rPr lang="en-US" dirty="0" err="1" smtClean="0"/>
              <a:t>kapha</a:t>
            </a:r>
            <a:r>
              <a:rPr lang="en-US" dirty="0" smtClean="0"/>
              <a:t>, and combinations of these three </a:t>
            </a:r>
            <a:r>
              <a:rPr lang="en-US" dirty="0" err="1" smtClean="0"/>
              <a:t>doshas</a:t>
            </a:r>
            <a:r>
              <a:rPr lang="en-US" dirty="0" smtClean="0"/>
              <a:t>, as they are called.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486400"/>
          </a:xfrm>
        </p:spPr>
        <p:txBody>
          <a:bodyPr>
            <a:normAutofit fontScale="92500" lnSpcReduction="20000"/>
          </a:bodyPr>
          <a:lstStyle/>
          <a:p>
            <a:r>
              <a:rPr lang="en-US" dirty="0" smtClean="0"/>
              <a:t>“Reduction in negative effect, tiredness, and aches and pains and increase in emotion regulation, feeling of calmness, </a:t>
            </a:r>
            <a:r>
              <a:rPr lang="en-US" dirty="0" err="1" smtClean="0"/>
              <a:t>eand</a:t>
            </a:r>
            <a:r>
              <a:rPr lang="en-US" dirty="0" smtClean="0"/>
              <a:t> self acceptance”</a:t>
            </a:r>
          </a:p>
          <a:p>
            <a:pPr lvl="1"/>
            <a:r>
              <a:rPr lang="en-US" dirty="0" err="1" smtClean="0"/>
              <a:t>BroedrickPC</a:t>
            </a:r>
            <a:r>
              <a:rPr lang="en-US" dirty="0" smtClean="0"/>
              <a:t>, Metz S. Learning to BREATHE: a pilot trial of mindfulness curriculum for adolescents. </a:t>
            </a:r>
            <a:r>
              <a:rPr lang="en-US" i="1" dirty="0" smtClean="0"/>
              <a:t>Adv School Mental Health </a:t>
            </a:r>
            <a:r>
              <a:rPr lang="en-US" i="1" dirty="0" err="1" smtClean="0"/>
              <a:t>Promot</a:t>
            </a:r>
            <a:r>
              <a:rPr lang="en-US" i="1" dirty="0" smtClean="0"/>
              <a:t>. 2009;2:35-46</a:t>
            </a:r>
            <a:r>
              <a:rPr lang="en-US" dirty="0" smtClean="0"/>
              <a:t>.</a:t>
            </a:r>
          </a:p>
          <a:p>
            <a:r>
              <a:rPr lang="en-US" dirty="0" smtClean="0"/>
              <a:t>“Significant decrease in systolic and diastolic blood pressures as well as blood pressure reactivity to a social </a:t>
            </a:r>
            <a:r>
              <a:rPr lang="en-US" dirty="0" err="1" smtClean="0"/>
              <a:t>stresser</a:t>
            </a:r>
            <a:r>
              <a:rPr lang="en-US" dirty="0" smtClean="0"/>
              <a:t> interview”</a:t>
            </a:r>
          </a:p>
          <a:p>
            <a:pPr lvl="1"/>
            <a:r>
              <a:rPr lang="en-US" dirty="0" smtClean="0"/>
              <a:t>Barnes VA, Davis HC, </a:t>
            </a:r>
            <a:r>
              <a:rPr lang="en-US" dirty="0" err="1" smtClean="0"/>
              <a:t>Murzynowski</a:t>
            </a:r>
            <a:r>
              <a:rPr lang="en-US" dirty="0" smtClean="0"/>
              <a:t> JB, </a:t>
            </a:r>
            <a:r>
              <a:rPr lang="en-US" dirty="0" err="1" smtClean="0"/>
              <a:t>Treiber</a:t>
            </a:r>
            <a:r>
              <a:rPr lang="en-US" dirty="0" smtClean="0"/>
              <a:t> FA. Impact of meditation on resting and ambulatory blood pressure and heart rate in youth. </a:t>
            </a:r>
            <a:r>
              <a:rPr lang="en-US" i="1" dirty="0" err="1" smtClean="0"/>
              <a:t>Psychosom</a:t>
            </a:r>
            <a:r>
              <a:rPr lang="en-US" i="1" dirty="0" smtClean="0"/>
              <a:t> Med. 2004;66:909-904.</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Autonomic types. </a:t>
            </a:r>
            <a:r>
              <a:rPr lang="en-US" dirty="0" smtClean="0"/>
              <a:t>Dr. Melvin Page, DDS and others, perhaps, such as William Kelley, DDS, type people by which branch of the autonomic nervous system is dominant – sympathetic or parasympathetic types.</a:t>
            </a:r>
          </a:p>
          <a:p>
            <a:r>
              <a:rPr lang="en-US" dirty="0" smtClean="0"/>
              <a:t>Personality type A or Type B</a:t>
            </a:r>
          </a:p>
          <a:p>
            <a:r>
              <a:rPr lang="en-US" b="1" dirty="0" smtClean="0"/>
              <a:t>Fast and slow oxidizers </a:t>
            </a:r>
            <a:r>
              <a:rPr lang="en-US" dirty="0" smtClean="0"/>
              <a:t>based on  blood pH and CO2 levels (Dr. George Watson ).  The blood of fast oxidizers tended to be slightly more acidic.  He also identified another metabolic type he called sub-oxidizers.  This was a group of people that did not quite fit into the fast or slow oxidizer category.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Fast Oxidation = an Alarm Stage of Stress = a Sympathetic State of body chemistry.</a:t>
            </a:r>
            <a:r>
              <a:rPr lang="en-US" dirty="0" smtClean="0"/>
              <a:t>  For example, he asserted that an </a:t>
            </a:r>
            <a:r>
              <a:rPr lang="en-US" i="1" dirty="0" smtClean="0"/>
              <a:t>alarm stage of stress</a:t>
            </a:r>
            <a:r>
              <a:rPr lang="en-US" dirty="0" smtClean="0"/>
              <a:t> (the fight-or-flight response) is a </a:t>
            </a:r>
            <a:r>
              <a:rPr lang="en-US" i="1" dirty="0" smtClean="0"/>
              <a:t>sympathetic state</a:t>
            </a:r>
            <a:r>
              <a:rPr lang="en-US" dirty="0" smtClean="0"/>
              <a:t>.  It also tends to correspond to a </a:t>
            </a:r>
            <a:r>
              <a:rPr lang="en-US" i="1" dirty="0" smtClean="0"/>
              <a:t>fast oxidizer</a:t>
            </a:r>
            <a:r>
              <a:rPr lang="en-US" dirty="0" smtClean="0"/>
              <a:t>.  This is not too hard to understand.  All are characterized by excessive activity of the thyroid and adrenal glands and a hyper-alert state of the nervous system.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The first question…………………..</a:t>
            </a:r>
          </a:p>
        </p:txBody>
      </p:sp>
      <p:sp>
        <p:nvSpPr>
          <p:cNvPr id="16386" name="Content Placeholder 2"/>
          <p:cNvSpPr>
            <a:spLocks noGrp="1"/>
          </p:cNvSpPr>
          <p:nvPr>
            <p:ph sz="quarter" idx="1"/>
          </p:nvPr>
        </p:nvSpPr>
        <p:spPr/>
        <p:txBody>
          <a:bodyPr/>
          <a:lstStyle/>
          <a:p>
            <a:pPr eaLnBrk="1" hangingPunct="1"/>
            <a:r>
              <a:rPr lang="en-US" dirty="0" smtClean="0"/>
              <a:t>Who am I?</a:t>
            </a:r>
          </a:p>
          <a:p>
            <a:pPr eaLnBrk="1" hangingPunct="1">
              <a:buFont typeface="Arial" charset="0"/>
              <a:buNone/>
            </a:pPr>
            <a:endParaRPr lang="en-US" dirty="0" smtClean="0"/>
          </a:p>
        </p:txBody>
      </p:sp>
      <p:pic>
        <p:nvPicPr>
          <p:cNvPr id="16387" name="Picture 2" descr="http://www.sahajmarg.org/image/image_gallery?uuid=06cae06b-79a6-4b33-84e6-eeee37c88697&amp;groupId=10128&amp;t=1246490042068"/>
          <p:cNvPicPr>
            <a:picLocks noChangeAspect="1" noChangeArrowheads="1"/>
          </p:cNvPicPr>
          <p:nvPr/>
        </p:nvPicPr>
        <p:blipFill>
          <a:blip r:embed="rId2" cstate="print"/>
          <a:srcRect/>
          <a:stretch>
            <a:fillRect/>
          </a:stretch>
        </p:blipFill>
        <p:spPr bwMode="auto">
          <a:xfrm>
            <a:off x="3886200" y="2438400"/>
            <a:ext cx="4779264"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Slow Oxidation = Resistance or Exhaustion Stage of Stress = a more Parasympathetic state of body chemistry.</a:t>
            </a:r>
            <a:r>
              <a:rPr lang="en-US" dirty="0" smtClean="0"/>
              <a:t>  As stress continues, the thyroid and adrenal glands begin to “burn out” and one goes into the </a:t>
            </a:r>
            <a:r>
              <a:rPr lang="en-US" i="1" dirty="0" smtClean="0"/>
              <a:t>resistance and exhaustion stages of stress</a:t>
            </a:r>
            <a:r>
              <a:rPr lang="en-US" dirty="0" smtClean="0"/>
              <a:t>.  The </a:t>
            </a:r>
            <a:r>
              <a:rPr lang="en-US" i="1" dirty="0" smtClean="0"/>
              <a:t>oxidation rate begins to slow</a:t>
            </a:r>
            <a:r>
              <a:rPr lang="en-US" dirty="0" smtClean="0"/>
              <a:t> and the body begins to move from a sympathetic to an </a:t>
            </a:r>
            <a:r>
              <a:rPr lang="en-US" i="1" dirty="0" smtClean="0"/>
              <a:t>unhealthy parasympathetic</a:t>
            </a:r>
            <a:r>
              <a:rPr lang="en-US" dirty="0" smtClean="0"/>
              <a:t> </a:t>
            </a:r>
            <a:r>
              <a:rPr lang="en-US" i="1" dirty="0" smtClean="0"/>
              <a:t>state</a:t>
            </a:r>
            <a:r>
              <a:rPr lang="en-US" dirty="0" smtClean="0"/>
              <a:t>.  The latter occurs not because one chooses it, but because the sympathetic system becomes depleted of nutrients and can no longer function correctly.  As a result, the body flips into a parasympathetic state, in part to prevent further catabolism and breakdown of the body.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Healthy parasympathetic dominant individuals:</a:t>
            </a:r>
            <a:r>
              <a:rPr lang="en-US" dirty="0" smtClean="0"/>
              <a:t>  They love to relax, do not react to stress and may rest all day, not because they are tired but because they are content.</a:t>
            </a:r>
          </a:p>
          <a:p>
            <a:r>
              <a:rPr lang="en-US" b="1" dirty="0" smtClean="0"/>
              <a:t>Sympathetic dominant individuals: </a:t>
            </a:r>
            <a:r>
              <a:rPr lang="en-US" dirty="0" smtClean="0"/>
              <a:t>They include compulsiveness, running around excessively, overworking, excessive thinking, fearfulness, anxiety, worry or anger.  One may talk, think and work fast.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563563"/>
          </a:xfrm>
        </p:spPr>
        <p:txBody>
          <a:bodyPr rtlCol="0">
            <a:normAutofit fontScale="90000"/>
          </a:bodyPr>
          <a:lstStyle/>
          <a:p>
            <a:pPr eaLnBrk="1" fontAlgn="auto" hangingPunct="1">
              <a:spcAft>
                <a:spcPts val="0"/>
              </a:spcAft>
              <a:defRPr/>
            </a:pPr>
            <a:r>
              <a:rPr lang="en-US" dirty="0" smtClean="0"/>
              <a:t>Thinking Process</a:t>
            </a:r>
            <a:endParaRPr lang="en-US" dirty="0"/>
          </a:p>
        </p:txBody>
      </p:sp>
      <p:pic>
        <p:nvPicPr>
          <p:cNvPr id="45058" name="Picture 2" descr="The Simplified Mind"/>
          <p:cNvPicPr>
            <a:picLocks noChangeAspect="1" noChangeArrowheads="1"/>
          </p:cNvPicPr>
          <p:nvPr/>
        </p:nvPicPr>
        <p:blipFill>
          <a:blip r:embed="rId2" cstate="print"/>
          <a:srcRect/>
          <a:stretch>
            <a:fillRect/>
          </a:stretch>
        </p:blipFill>
        <p:spPr bwMode="auto">
          <a:xfrm>
            <a:off x="685800" y="990600"/>
            <a:ext cx="7267575" cy="5486400"/>
          </a:xfrm>
          <a:prstGeom prst="rect">
            <a:avLst/>
          </a:prstGeom>
          <a:noFill/>
          <a:ln w="9525">
            <a:noFill/>
            <a:miter lim="800000"/>
            <a:headEnd/>
            <a:tailEnd/>
          </a:ln>
        </p:spPr>
      </p:pic>
      <p:sp>
        <p:nvSpPr>
          <p:cNvPr id="4" name="Oval 3"/>
          <p:cNvSpPr/>
          <p:nvPr/>
        </p:nvSpPr>
        <p:spPr>
          <a:xfrm>
            <a:off x="1905000" y="2438400"/>
            <a:ext cx="381000" cy="533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953000" y="1752600"/>
            <a:ext cx="990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Memes</a:t>
            </a:r>
          </a:p>
        </p:txBody>
      </p:sp>
      <p:sp>
        <p:nvSpPr>
          <p:cNvPr id="6" name="Oval 5"/>
          <p:cNvSpPr/>
          <p:nvPr/>
        </p:nvSpPr>
        <p:spPr>
          <a:xfrm>
            <a:off x="5943600" y="17526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Experience</a:t>
            </a:r>
          </a:p>
        </p:txBody>
      </p:sp>
      <p:sp>
        <p:nvSpPr>
          <p:cNvPr id="7" name="Oval 6"/>
          <p:cNvSpPr/>
          <p:nvPr/>
        </p:nvSpPr>
        <p:spPr>
          <a:xfrm>
            <a:off x="1905000" y="3429000"/>
            <a:ext cx="381000" cy="4572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905000" y="4419600"/>
            <a:ext cx="381000" cy="4572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162800" y="5029200"/>
            <a:ext cx="381000" cy="4572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7086600" y="4114800"/>
            <a:ext cx="381000" cy="4572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086600" y="3124200"/>
            <a:ext cx="381000" cy="4572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667000" y="1295400"/>
            <a:ext cx="1447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Environment</a:t>
            </a:r>
          </a:p>
        </p:txBody>
      </p:sp>
      <p:sp>
        <p:nvSpPr>
          <p:cNvPr id="13" name="Rectangle 12"/>
          <p:cNvSpPr/>
          <p:nvPr/>
        </p:nvSpPr>
        <p:spPr>
          <a:xfrm>
            <a:off x="3048000" y="2743200"/>
            <a:ext cx="9906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Reflexive/ or low level </a:t>
            </a:r>
            <a:r>
              <a:rPr lang="en-US" sz="1400" dirty="0" err="1"/>
              <a:t>processosr</a:t>
            </a:r>
            <a:endParaRPr lang="en-US" sz="1400" dirty="0"/>
          </a:p>
        </p:txBody>
      </p:sp>
      <p:sp>
        <p:nvSpPr>
          <p:cNvPr id="14" name="Rectangle 13"/>
          <p:cNvSpPr/>
          <p:nvPr/>
        </p:nvSpPr>
        <p:spPr>
          <a:xfrm>
            <a:off x="4953000" y="2743200"/>
            <a:ext cx="18288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Cognitive Processor</a:t>
            </a:r>
          </a:p>
        </p:txBody>
      </p:sp>
      <p:sp>
        <p:nvSpPr>
          <p:cNvPr id="45070" name="TextBox 15"/>
          <p:cNvSpPr txBox="1">
            <a:spLocks noChangeArrowheads="1"/>
          </p:cNvSpPr>
          <p:nvPr/>
        </p:nvSpPr>
        <p:spPr bwMode="auto">
          <a:xfrm>
            <a:off x="2819400" y="6248400"/>
            <a:ext cx="3200400" cy="369888"/>
          </a:xfrm>
          <a:prstGeom prst="rect">
            <a:avLst/>
          </a:prstGeom>
          <a:solidFill>
            <a:srgbClr val="00B0F0"/>
          </a:solidFill>
          <a:ln w="9525">
            <a:noFill/>
            <a:miter lim="800000"/>
            <a:headEnd/>
            <a:tailEnd/>
          </a:ln>
        </p:spPr>
        <p:txBody>
          <a:bodyPr>
            <a:spAutoFit/>
          </a:bodyPr>
          <a:lstStyle/>
          <a:p>
            <a:r>
              <a:rPr lang="en-US">
                <a:latin typeface="Calibri" pitchFamily="34" charset="0"/>
              </a:rPr>
              <a:t>Simplified Process of Thinking</a:t>
            </a:r>
          </a:p>
        </p:txBody>
      </p:sp>
      <p:pic>
        <p:nvPicPr>
          <p:cNvPr id="17" name="Picture 12" descr="http://www.google.com.np/images?q=tbn:ZVPybgWR1dxGcM::esoriano.files.wordpress.com/2007/05/human_body.jpg&amp;h=94&amp;w=70&amp;usg=__0YXk2T_YWkdiwC-iHtFbiphXxWM=">
            <a:hlinkClick r:id="rId3"/>
          </p:cNvPr>
          <p:cNvPicPr>
            <a:picLocks noChangeAspect="1" noChangeArrowheads="1"/>
          </p:cNvPicPr>
          <p:nvPr/>
        </p:nvPicPr>
        <p:blipFill>
          <a:blip r:embed="rId4" cstate="print"/>
          <a:srcRect/>
          <a:stretch>
            <a:fillRect/>
          </a:stretch>
        </p:blipFill>
        <p:spPr bwMode="auto">
          <a:xfrm>
            <a:off x="152400" y="3886200"/>
            <a:ext cx="609600" cy="819150"/>
          </a:xfrm>
          <a:prstGeom prst="rect">
            <a:avLst/>
          </a:prstGeom>
          <a:solidFill>
            <a:srgbClr val="FF0000"/>
          </a:solidFill>
          <a:ln w="9525">
            <a:noFill/>
            <a:miter lim="800000"/>
            <a:headEnd/>
            <a:tailEnd/>
          </a:ln>
        </p:spPr>
      </p:pic>
      <p:pic>
        <p:nvPicPr>
          <p:cNvPr id="18" name="Picture 5" descr="C:\Documents and Settings\pushparaj\My Documents\My Pictures\spiritual\human mind.jpg"/>
          <p:cNvPicPr>
            <a:picLocks noChangeAspect="1" noChangeArrowheads="1"/>
          </p:cNvPicPr>
          <p:nvPr/>
        </p:nvPicPr>
        <p:blipFill>
          <a:blip r:embed="rId5" cstate="print"/>
          <a:srcRect/>
          <a:stretch>
            <a:fillRect/>
          </a:stretch>
        </p:blipFill>
        <p:spPr bwMode="auto">
          <a:xfrm>
            <a:off x="152400" y="2590800"/>
            <a:ext cx="685800" cy="698500"/>
          </a:xfrm>
          <a:prstGeom prst="rect">
            <a:avLst/>
          </a:prstGeom>
          <a:noFill/>
          <a:ln w="9525">
            <a:noFill/>
            <a:miter lim="800000"/>
            <a:headEnd/>
            <a:tailEnd/>
          </a:ln>
        </p:spPr>
      </p:pic>
      <p:sp>
        <p:nvSpPr>
          <p:cNvPr id="19" name="Oval 18"/>
          <p:cNvSpPr/>
          <p:nvPr/>
        </p:nvSpPr>
        <p:spPr>
          <a:xfrm>
            <a:off x="1905000" y="2438400"/>
            <a:ext cx="3810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7086600" y="3124200"/>
            <a:ext cx="3810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086600" y="4038600"/>
            <a:ext cx="3810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7162800" y="5029200"/>
            <a:ext cx="3810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1905000" y="4343400"/>
            <a:ext cx="3810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1905000" y="3429000"/>
            <a:ext cx="3810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79" name="TextBox 24"/>
          <p:cNvSpPr txBox="1">
            <a:spLocks noChangeArrowheads="1"/>
          </p:cNvSpPr>
          <p:nvPr/>
        </p:nvSpPr>
        <p:spPr bwMode="auto">
          <a:xfrm>
            <a:off x="1600200" y="5029200"/>
            <a:ext cx="1066800" cy="381000"/>
          </a:xfrm>
          <a:prstGeom prst="rect">
            <a:avLst/>
          </a:prstGeom>
          <a:solidFill>
            <a:schemeClr val="accent1"/>
          </a:solidFill>
          <a:ln w="9525">
            <a:noFill/>
            <a:miter lim="800000"/>
            <a:headEnd/>
            <a:tailEnd/>
          </a:ln>
        </p:spPr>
        <p:txBody>
          <a:bodyPr>
            <a:spAutoFit/>
          </a:bodyPr>
          <a:lstStyle/>
          <a:p>
            <a:r>
              <a:rPr lang="en-US">
                <a:latin typeface="Calibri" pitchFamily="34" charset="0"/>
              </a:rPr>
              <a:t>Senses</a:t>
            </a:r>
          </a:p>
        </p:txBody>
      </p:sp>
      <p:sp>
        <p:nvSpPr>
          <p:cNvPr id="45080" name="TextBox 25"/>
          <p:cNvSpPr txBox="1">
            <a:spLocks noChangeArrowheads="1"/>
          </p:cNvSpPr>
          <p:nvPr/>
        </p:nvSpPr>
        <p:spPr bwMode="auto">
          <a:xfrm>
            <a:off x="6629400" y="5715000"/>
            <a:ext cx="1295400" cy="381000"/>
          </a:xfrm>
          <a:prstGeom prst="rect">
            <a:avLst/>
          </a:prstGeom>
          <a:solidFill>
            <a:schemeClr val="accent1"/>
          </a:solidFill>
          <a:ln w="9525">
            <a:noFill/>
            <a:miter lim="800000"/>
            <a:headEnd/>
            <a:tailEnd/>
          </a:ln>
        </p:spPr>
        <p:txBody>
          <a:bodyPr>
            <a:spAutoFit/>
          </a:bodyPr>
          <a:lstStyle/>
          <a:p>
            <a:r>
              <a:rPr lang="en-US">
                <a:latin typeface="Calibri" pitchFamily="34" charset="0"/>
              </a:rPr>
              <a:t>Responses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457200" y="274638"/>
            <a:ext cx="8229600" cy="563562"/>
          </a:xfrm>
        </p:spPr>
        <p:txBody>
          <a:bodyPr>
            <a:normAutofit fontScale="90000"/>
          </a:bodyPr>
          <a:lstStyle/>
          <a:p>
            <a:r>
              <a:rPr lang="en-US" sz="4000" smtClean="0"/>
              <a:t>Upper and lower metaphysical neurology</a:t>
            </a:r>
          </a:p>
        </p:txBody>
      </p:sp>
      <p:sp>
        <p:nvSpPr>
          <p:cNvPr id="107526" name="Oval 6"/>
          <p:cNvSpPr>
            <a:spLocks noChangeArrowheads="1"/>
          </p:cNvSpPr>
          <p:nvPr/>
        </p:nvSpPr>
        <p:spPr bwMode="auto">
          <a:xfrm>
            <a:off x="1905000" y="5257800"/>
            <a:ext cx="533400" cy="685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07527" name="Oval 7"/>
          <p:cNvSpPr>
            <a:spLocks noChangeArrowheads="1"/>
          </p:cNvSpPr>
          <p:nvPr/>
        </p:nvSpPr>
        <p:spPr bwMode="auto">
          <a:xfrm>
            <a:off x="2667000" y="5257800"/>
            <a:ext cx="533400" cy="685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07528" name="Oval 8"/>
          <p:cNvSpPr>
            <a:spLocks noChangeArrowheads="1"/>
          </p:cNvSpPr>
          <p:nvPr/>
        </p:nvSpPr>
        <p:spPr bwMode="auto">
          <a:xfrm>
            <a:off x="3429000" y="5257800"/>
            <a:ext cx="533400" cy="685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07529" name="Oval 9"/>
          <p:cNvSpPr>
            <a:spLocks noChangeArrowheads="1"/>
          </p:cNvSpPr>
          <p:nvPr/>
        </p:nvSpPr>
        <p:spPr bwMode="auto">
          <a:xfrm>
            <a:off x="4114800" y="5257800"/>
            <a:ext cx="533400" cy="685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07530" name="Oval 10"/>
          <p:cNvSpPr>
            <a:spLocks noChangeArrowheads="1"/>
          </p:cNvSpPr>
          <p:nvPr/>
        </p:nvSpPr>
        <p:spPr bwMode="auto">
          <a:xfrm>
            <a:off x="4876800" y="5257800"/>
            <a:ext cx="533400" cy="6858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07531" name="Text Box 11"/>
          <p:cNvSpPr txBox="1">
            <a:spLocks noChangeArrowheads="1"/>
          </p:cNvSpPr>
          <p:nvPr/>
        </p:nvSpPr>
        <p:spPr bwMode="auto">
          <a:xfrm>
            <a:off x="1752600" y="5638800"/>
            <a:ext cx="3810000" cy="366713"/>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        Sensory Organs</a:t>
            </a:r>
          </a:p>
        </p:txBody>
      </p:sp>
      <p:sp>
        <p:nvSpPr>
          <p:cNvPr id="107532" name="Oval 12"/>
          <p:cNvSpPr>
            <a:spLocks noChangeArrowheads="1"/>
          </p:cNvSpPr>
          <p:nvPr/>
        </p:nvSpPr>
        <p:spPr bwMode="auto">
          <a:xfrm>
            <a:off x="2819400" y="3657600"/>
            <a:ext cx="838200" cy="990600"/>
          </a:xfrm>
          <a:prstGeom prst="ellipse">
            <a:avLst/>
          </a:prstGeom>
          <a:solidFill>
            <a:srgbClr val="E36B29"/>
          </a:solidFill>
          <a:ln w="9525">
            <a:solidFill>
              <a:schemeClr val="tx1"/>
            </a:solidFill>
            <a:round/>
            <a:headEnd/>
            <a:tailEnd/>
          </a:ln>
          <a:effectLst/>
        </p:spPr>
        <p:txBody>
          <a:bodyPr wrap="none" anchor="ctr"/>
          <a:lstStyle/>
          <a:p>
            <a:endParaRPr lang="en-US"/>
          </a:p>
        </p:txBody>
      </p:sp>
      <p:sp>
        <p:nvSpPr>
          <p:cNvPr id="107533" name="Oval 13"/>
          <p:cNvSpPr>
            <a:spLocks noChangeArrowheads="1"/>
          </p:cNvSpPr>
          <p:nvPr/>
        </p:nvSpPr>
        <p:spPr bwMode="auto">
          <a:xfrm>
            <a:off x="2819400" y="2514600"/>
            <a:ext cx="838200" cy="990600"/>
          </a:xfrm>
          <a:prstGeom prst="ellipse">
            <a:avLst/>
          </a:prstGeom>
          <a:solidFill>
            <a:srgbClr val="D54237"/>
          </a:solidFill>
          <a:ln w="9525">
            <a:solidFill>
              <a:schemeClr val="tx1"/>
            </a:solidFill>
            <a:round/>
            <a:headEnd/>
            <a:tailEnd/>
          </a:ln>
          <a:effectLst/>
        </p:spPr>
        <p:txBody>
          <a:bodyPr wrap="none" anchor="ctr"/>
          <a:lstStyle/>
          <a:p>
            <a:endParaRPr lang="en-US"/>
          </a:p>
        </p:txBody>
      </p:sp>
      <p:sp>
        <p:nvSpPr>
          <p:cNvPr id="107534" name="Oval 14"/>
          <p:cNvSpPr>
            <a:spLocks noChangeArrowheads="1"/>
          </p:cNvSpPr>
          <p:nvPr/>
        </p:nvSpPr>
        <p:spPr bwMode="auto">
          <a:xfrm>
            <a:off x="2819400" y="1295400"/>
            <a:ext cx="838200" cy="990600"/>
          </a:xfrm>
          <a:prstGeom prst="ellipse">
            <a:avLst/>
          </a:prstGeom>
          <a:solidFill>
            <a:srgbClr val="F74F21"/>
          </a:solidFill>
          <a:ln w="9525">
            <a:solidFill>
              <a:schemeClr val="tx1"/>
            </a:solidFill>
            <a:round/>
            <a:headEnd/>
            <a:tailEnd/>
          </a:ln>
          <a:effectLst/>
        </p:spPr>
        <p:txBody>
          <a:bodyPr wrap="none" anchor="ctr"/>
          <a:lstStyle/>
          <a:p>
            <a:endParaRPr lang="en-US"/>
          </a:p>
        </p:txBody>
      </p:sp>
      <p:sp>
        <p:nvSpPr>
          <p:cNvPr id="107535" name="Text Box 15"/>
          <p:cNvSpPr txBox="1">
            <a:spLocks noChangeArrowheads="1"/>
          </p:cNvSpPr>
          <p:nvPr/>
        </p:nvSpPr>
        <p:spPr bwMode="auto">
          <a:xfrm>
            <a:off x="4038600" y="4038600"/>
            <a:ext cx="1371600" cy="366713"/>
          </a:xfrm>
          <a:prstGeom prst="rect">
            <a:avLst/>
          </a:prstGeom>
          <a:noFill/>
          <a:ln w="9525">
            <a:noFill/>
            <a:miter lim="800000"/>
            <a:headEnd/>
            <a:tailEnd/>
          </a:ln>
          <a:effectLst/>
        </p:spPr>
        <p:txBody>
          <a:bodyPr>
            <a:spAutoFit/>
          </a:bodyPr>
          <a:lstStyle/>
          <a:p>
            <a:pPr>
              <a:spcBef>
                <a:spcPct val="50000"/>
              </a:spcBef>
            </a:pPr>
            <a:r>
              <a:rPr lang="en-US"/>
              <a:t>MIND</a:t>
            </a:r>
          </a:p>
        </p:txBody>
      </p:sp>
      <p:sp>
        <p:nvSpPr>
          <p:cNvPr id="107536" name="Text Box 16"/>
          <p:cNvSpPr txBox="1">
            <a:spLocks noChangeArrowheads="1"/>
          </p:cNvSpPr>
          <p:nvPr/>
        </p:nvSpPr>
        <p:spPr bwMode="auto">
          <a:xfrm>
            <a:off x="4114800" y="2819400"/>
            <a:ext cx="1752600" cy="366713"/>
          </a:xfrm>
          <a:prstGeom prst="rect">
            <a:avLst/>
          </a:prstGeom>
          <a:noFill/>
          <a:ln w="9525">
            <a:noFill/>
            <a:miter lim="800000"/>
            <a:headEnd/>
            <a:tailEnd/>
          </a:ln>
          <a:effectLst/>
        </p:spPr>
        <p:txBody>
          <a:bodyPr>
            <a:spAutoFit/>
          </a:bodyPr>
          <a:lstStyle/>
          <a:p>
            <a:pPr>
              <a:spcBef>
                <a:spcPct val="50000"/>
              </a:spcBef>
            </a:pPr>
            <a:r>
              <a:rPr lang="en-US"/>
              <a:t>INTELLECT</a:t>
            </a:r>
          </a:p>
        </p:txBody>
      </p:sp>
      <p:sp>
        <p:nvSpPr>
          <p:cNvPr id="107537" name="Text Box 17"/>
          <p:cNvSpPr txBox="1">
            <a:spLocks noChangeArrowheads="1"/>
          </p:cNvSpPr>
          <p:nvPr/>
        </p:nvSpPr>
        <p:spPr bwMode="auto">
          <a:xfrm>
            <a:off x="4191000" y="1676400"/>
            <a:ext cx="1295400" cy="366713"/>
          </a:xfrm>
          <a:prstGeom prst="rect">
            <a:avLst/>
          </a:prstGeom>
          <a:noFill/>
          <a:ln w="9525">
            <a:noFill/>
            <a:miter lim="800000"/>
            <a:headEnd/>
            <a:tailEnd/>
          </a:ln>
          <a:effectLst/>
        </p:spPr>
        <p:txBody>
          <a:bodyPr>
            <a:spAutoFit/>
          </a:bodyPr>
          <a:lstStyle/>
          <a:p>
            <a:pPr>
              <a:spcBef>
                <a:spcPct val="50000"/>
              </a:spcBef>
            </a:pPr>
            <a:r>
              <a:rPr lang="en-US"/>
              <a:t>ATMA</a:t>
            </a:r>
          </a:p>
        </p:txBody>
      </p:sp>
      <p:sp>
        <p:nvSpPr>
          <p:cNvPr id="107538" name="AutoShape 18"/>
          <p:cNvSpPr>
            <a:spLocks noChangeArrowheads="1"/>
          </p:cNvSpPr>
          <p:nvPr/>
        </p:nvSpPr>
        <p:spPr bwMode="auto">
          <a:xfrm>
            <a:off x="2895600" y="4724400"/>
            <a:ext cx="609600" cy="457200"/>
          </a:xfrm>
          <a:prstGeom prst="upArrow">
            <a:avLst>
              <a:gd name="adj1" fmla="val 50000"/>
              <a:gd name="adj2" fmla="val 25000"/>
            </a:avLst>
          </a:prstGeom>
          <a:solidFill>
            <a:srgbClr val="F0F517"/>
          </a:solidFill>
          <a:ln w="9525">
            <a:solidFill>
              <a:schemeClr val="tx1"/>
            </a:solidFill>
            <a:miter lim="800000"/>
            <a:headEnd/>
            <a:tailEnd/>
          </a:ln>
          <a:effectLst/>
        </p:spPr>
        <p:txBody>
          <a:bodyPr vert="eaVert" wrap="none" anchor="ctr"/>
          <a:lstStyle/>
          <a:p>
            <a:endParaRPr lang="en-US"/>
          </a:p>
        </p:txBody>
      </p:sp>
      <p:sp>
        <p:nvSpPr>
          <p:cNvPr id="107539" name="AutoShape 19"/>
          <p:cNvSpPr>
            <a:spLocks noChangeArrowheads="1"/>
          </p:cNvSpPr>
          <p:nvPr/>
        </p:nvSpPr>
        <p:spPr bwMode="auto">
          <a:xfrm>
            <a:off x="3048000" y="3429000"/>
            <a:ext cx="304800" cy="228600"/>
          </a:xfrm>
          <a:prstGeom prst="upArrow">
            <a:avLst>
              <a:gd name="adj1" fmla="val 50000"/>
              <a:gd name="adj2" fmla="val 25000"/>
            </a:avLst>
          </a:prstGeom>
          <a:solidFill>
            <a:srgbClr val="F0F517"/>
          </a:solidFill>
          <a:ln w="9525">
            <a:solidFill>
              <a:schemeClr val="tx1"/>
            </a:solidFill>
            <a:miter lim="800000"/>
            <a:headEnd/>
            <a:tailEnd/>
          </a:ln>
          <a:effectLst/>
        </p:spPr>
        <p:txBody>
          <a:bodyPr vert="eaVert" wrap="none" anchor="ctr"/>
          <a:lstStyle/>
          <a:p>
            <a:endParaRPr lang="en-US"/>
          </a:p>
        </p:txBody>
      </p:sp>
      <p:sp>
        <p:nvSpPr>
          <p:cNvPr id="107541" name="AutoShape 21"/>
          <p:cNvSpPr>
            <a:spLocks noChangeArrowheads="1"/>
          </p:cNvSpPr>
          <p:nvPr/>
        </p:nvSpPr>
        <p:spPr bwMode="auto">
          <a:xfrm>
            <a:off x="685800" y="2895600"/>
            <a:ext cx="457200" cy="3429000"/>
          </a:xfrm>
          <a:prstGeom prst="downArrowCallout">
            <a:avLst>
              <a:gd name="adj1" fmla="val 25000"/>
              <a:gd name="adj2" fmla="val 25000"/>
              <a:gd name="adj3" fmla="val 125000"/>
              <a:gd name="adj4" fmla="val 66667"/>
            </a:avLst>
          </a:prstGeom>
          <a:solidFill>
            <a:srgbClr val="F0F517"/>
          </a:solidFill>
          <a:ln w="9525">
            <a:solidFill>
              <a:schemeClr val="tx1"/>
            </a:solidFill>
            <a:miter lim="800000"/>
            <a:headEnd/>
            <a:tailEnd/>
          </a:ln>
          <a:effectLst/>
        </p:spPr>
        <p:txBody>
          <a:bodyPr wrap="none" anchor="ctr"/>
          <a:lstStyle/>
          <a:p>
            <a:endParaRPr lang="en-US"/>
          </a:p>
        </p:txBody>
      </p:sp>
      <p:sp>
        <p:nvSpPr>
          <p:cNvPr id="107542" name="Text Box 22"/>
          <p:cNvSpPr txBox="1">
            <a:spLocks noChangeArrowheads="1"/>
          </p:cNvSpPr>
          <p:nvPr/>
        </p:nvSpPr>
        <p:spPr bwMode="auto">
          <a:xfrm>
            <a:off x="609600" y="6248400"/>
            <a:ext cx="2438400" cy="366713"/>
          </a:xfrm>
          <a:prstGeom prst="rect">
            <a:avLst/>
          </a:prstGeom>
          <a:noFill/>
          <a:ln w="9525">
            <a:noFill/>
            <a:miter lim="800000"/>
            <a:headEnd/>
            <a:tailEnd/>
          </a:ln>
          <a:effectLst/>
        </p:spPr>
        <p:txBody>
          <a:bodyPr>
            <a:spAutoFit/>
          </a:bodyPr>
          <a:lstStyle/>
          <a:p>
            <a:pPr>
              <a:spcBef>
                <a:spcPct val="50000"/>
              </a:spcBef>
            </a:pPr>
            <a:r>
              <a:rPr lang="en-US"/>
              <a:t>ACTIONS</a:t>
            </a:r>
          </a:p>
        </p:txBody>
      </p:sp>
      <p:sp>
        <p:nvSpPr>
          <p:cNvPr id="107543" name="AutoShape 23"/>
          <p:cNvSpPr>
            <a:spLocks noChangeArrowheads="1"/>
          </p:cNvSpPr>
          <p:nvPr/>
        </p:nvSpPr>
        <p:spPr bwMode="auto">
          <a:xfrm rot="-4661837">
            <a:off x="3676650" y="1873250"/>
            <a:ext cx="914400" cy="914400"/>
          </a:xfrm>
          <a:prstGeom prst="curvedUpArrow">
            <a:avLst>
              <a:gd name="adj1" fmla="val 20000"/>
              <a:gd name="adj2" fmla="val 40000"/>
              <a:gd name="adj3" fmla="val 33333"/>
            </a:avLst>
          </a:prstGeom>
          <a:solidFill>
            <a:srgbClr val="F0F517"/>
          </a:solidFill>
          <a:ln w="9525">
            <a:solidFill>
              <a:schemeClr val="tx1"/>
            </a:solidFill>
            <a:miter lim="800000"/>
            <a:headEnd/>
            <a:tailEnd/>
          </a:ln>
          <a:effectLst/>
        </p:spPr>
        <p:txBody>
          <a:bodyPr wrap="none" anchor="ctr"/>
          <a:lstStyle/>
          <a:p>
            <a:endParaRPr lang="en-US"/>
          </a:p>
        </p:txBody>
      </p:sp>
      <p:sp>
        <p:nvSpPr>
          <p:cNvPr id="107544" name="AutoShape 24"/>
          <p:cNvSpPr>
            <a:spLocks noChangeArrowheads="1"/>
          </p:cNvSpPr>
          <p:nvPr/>
        </p:nvSpPr>
        <p:spPr bwMode="auto">
          <a:xfrm>
            <a:off x="7162800" y="1676400"/>
            <a:ext cx="533400" cy="4648200"/>
          </a:xfrm>
          <a:prstGeom prst="downArrowCallout">
            <a:avLst>
              <a:gd name="adj1" fmla="val 25000"/>
              <a:gd name="adj2" fmla="val 25000"/>
              <a:gd name="adj3" fmla="val 145238"/>
              <a:gd name="adj4" fmla="val 66667"/>
            </a:avLst>
          </a:prstGeom>
          <a:solidFill>
            <a:schemeClr val="accent1"/>
          </a:solidFill>
          <a:ln w="9525">
            <a:solidFill>
              <a:schemeClr val="tx1"/>
            </a:solidFill>
            <a:miter lim="800000"/>
            <a:headEnd/>
            <a:tailEnd/>
          </a:ln>
          <a:effectLst/>
        </p:spPr>
        <p:txBody>
          <a:bodyPr wrap="none" anchor="ctr"/>
          <a:lstStyle/>
          <a:p>
            <a:endParaRPr lang="en-US"/>
          </a:p>
        </p:txBody>
      </p:sp>
      <p:sp>
        <p:nvSpPr>
          <p:cNvPr id="107545" name="Text Box 25"/>
          <p:cNvSpPr txBox="1">
            <a:spLocks noChangeArrowheads="1"/>
          </p:cNvSpPr>
          <p:nvPr/>
        </p:nvSpPr>
        <p:spPr bwMode="auto">
          <a:xfrm>
            <a:off x="6477000" y="6248400"/>
            <a:ext cx="2438400" cy="366713"/>
          </a:xfrm>
          <a:prstGeom prst="rect">
            <a:avLst/>
          </a:prstGeom>
          <a:noFill/>
          <a:ln w="9525">
            <a:noFill/>
            <a:miter lim="800000"/>
            <a:headEnd/>
            <a:tailEnd/>
          </a:ln>
          <a:effectLst/>
        </p:spPr>
        <p:txBody>
          <a:bodyPr>
            <a:spAutoFit/>
          </a:bodyPr>
          <a:lstStyle/>
          <a:p>
            <a:pPr>
              <a:spcBef>
                <a:spcPct val="50000"/>
              </a:spcBef>
            </a:pPr>
            <a:r>
              <a:rPr lang="en-US"/>
              <a:t>ACTIONS</a:t>
            </a:r>
          </a:p>
        </p:txBody>
      </p:sp>
      <p:sp>
        <p:nvSpPr>
          <p:cNvPr id="107546" name="Text Box 26"/>
          <p:cNvSpPr txBox="1">
            <a:spLocks noChangeArrowheads="1"/>
          </p:cNvSpPr>
          <p:nvPr/>
        </p:nvSpPr>
        <p:spPr bwMode="auto">
          <a:xfrm>
            <a:off x="0" y="1981200"/>
            <a:ext cx="2209800" cy="366713"/>
          </a:xfrm>
          <a:prstGeom prst="rect">
            <a:avLst/>
          </a:prstGeom>
          <a:noFill/>
          <a:ln w="9525">
            <a:noFill/>
            <a:miter lim="800000"/>
            <a:headEnd/>
            <a:tailEnd/>
          </a:ln>
          <a:effectLst/>
        </p:spPr>
        <p:txBody>
          <a:bodyPr>
            <a:spAutoFit/>
          </a:bodyPr>
          <a:lstStyle/>
          <a:p>
            <a:pPr>
              <a:spcBef>
                <a:spcPct val="50000"/>
              </a:spcBef>
            </a:pPr>
            <a:r>
              <a:rPr lang="en-US"/>
              <a:t>Body Conscious</a:t>
            </a:r>
          </a:p>
        </p:txBody>
      </p:sp>
      <p:sp>
        <p:nvSpPr>
          <p:cNvPr id="107547" name="Text Box 27"/>
          <p:cNvSpPr txBox="1">
            <a:spLocks noChangeArrowheads="1"/>
          </p:cNvSpPr>
          <p:nvPr/>
        </p:nvSpPr>
        <p:spPr bwMode="auto">
          <a:xfrm>
            <a:off x="6629400" y="1371600"/>
            <a:ext cx="1981200" cy="366713"/>
          </a:xfrm>
          <a:prstGeom prst="rect">
            <a:avLst/>
          </a:prstGeom>
          <a:noFill/>
          <a:ln w="9525">
            <a:noFill/>
            <a:miter lim="800000"/>
            <a:headEnd/>
            <a:tailEnd/>
          </a:ln>
          <a:effectLst/>
        </p:spPr>
        <p:txBody>
          <a:bodyPr>
            <a:spAutoFit/>
          </a:bodyPr>
          <a:lstStyle/>
          <a:p>
            <a:pPr>
              <a:spcBef>
                <a:spcPct val="50000"/>
              </a:spcBef>
            </a:pPr>
            <a:r>
              <a:rPr lang="en-US"/>
              <a:t>Atma Conscious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 calcmode="lin" valueType="num">
                                      <p:cBhvr additive="base">
                                        <p:cTn id="7" dur="500" fill="hold"/>
                                        <p:tgtEl>
                                          <p:spTgt spid="107526"/>
                                        </p:tgtEl>
                                        <p:attrNameLst>
                                          <p:attrName>ppt_x</p:attrName>
                                        </p:attrNameLst>
                                      </p:cBhvr>
                                      <p:tavLst>
                                        <p:tav tm="0">
                                          <p:val>
                                            <p:strVal val="#ppt_x"/>
                                          </p:val>
                                        </p:tav>
                                        <p:tav tm="100000">
                                          <p:val>
                                            <p:strVal val="#ppt_x"/>
                                          </p:val>
                                        </p:tav>
                                      </p:tavLst>
                                    </p:anim>
                                    <p:anim calcmode="lin" valueType="num">
                                      <p:cBhvr additive="base">
                                        <p:cTn id="8" dur="500" fill="hold"/>
                                        <p:tgtEl>
                                          <p:spTgt spid="1075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7"/>
                                        </p:tgtEl>
                                        <p:attrNameLst>
                                          <p:attrName>style.visibility</p:attrName>
                                        </p:attrNameLst>
                                      </p:cBhvr>
                                      <p:to>
                                        <p:strVal val="visible"/>
                                      </p:to>
                                    </p:set>
                                    <p:anim calcmode="lin" valueType="num">
                                      <p:cBhvr additive="base">
                                        <p:cTn id="13" dur="500" fill="hold"/>
                                        <p:tgtEl>
                                          <p:spTgt spid="107527"/>
                                        </p:tgtEl>
                                        <p:attrNameLst>
                                          <p:attrName>ppt_x</p:attrName>
                                        </p:attrNameLst>
                                      </p:cBhvr>
                                      <p:tavLst>
                                        <p:tav tm="0">
                                          <p:val>
                                            <p:strVal val="#ppt_x"/>
                                          </p:val>
                                        </p:tav>
                                        <p:tav tm="100000">
                                          <p:val>
                                            <p:strVal val="#ppt_x"/>
                                          </p:val>
                                        </p:tav>
                                      </p:tavLst>
                                    </p:anim>
                                    <p:anim calcmode="lin" valueType="num">
                                      <p:cBhvr additive="base">
                                        <p:cTn id="14"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8"/>
                                        </p:tgtEl>
                                        <p:attrNameLst>
                                          <p:attrName>style.visibility</p:attrName>
                                        </p:attrNameLst>
                                      </p:cBhvr>
                                      <p:to>
                                        <p:strVal val="visible"/>
                                      </p:to>
                                    </p:set>
                                    <p:anim calcmode="lin" valueType="num">
                                      <p:cBhvr additive="base">
                                        <p:cTn id="19" dur="500" fill="hold"/>
                                        <p:tgtEl>
                                          <p:spTgt spid="107528"/>
                                        </p:tgtEl>
                                        <p:attrNameLst>
                                          <p:attrName>ppt_x</p:attrName>
                                        </p:attrNameLst>
                                      </p:cBhvr>
                                      <p:tavLst>
                                        <p:tav tm="0">
                                          <p:val>
                                            <p:strVal val="#ppt_x"/>
                                          </p:val>
                                        </p:tav>
                                        <p:tav tm="100000">
                                          <p:val>
                                            <p:strVal val="#ppt_x"/>
                                          </p:val>
                                        </p:tav>
                                      </p:tavLst>
                                    </p:anim>
                                    <p:anim calcmode="lin" valueType="num">
                                      <p:cBhvr additive="base">
                                        <p:cTn id="20" dur="500" fill="hold"/>
                                        <p:tgtEl>
                                          <p:spTgt spid="1075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29"/>
                                        </p:tgtEl>
                                        <p:attrNameLst>
                                          <p:attrName>style.visibility</p:attrName>
                                        </p:attrNameLst>
                                      </p:cBhvr>
                                      <p:to>
                                        <p:strVal val="visible"/>
                                      </p:to>
                                    </p:set>
                                    <p:anim calcmode="lin" valueType="num">
                                      <p:cBhvr additive="base">
                                        <p:cTn id="25" dur="500" fill="hold"/>
                                        <p:tgtEl>
                                          <p:spTgt spid="107529"/>
                                        </p:tgtEl>
                                        <p:attrNameLst>
                                          <p:attrName>ppt_x</p:attrName>
                                        </p:attrNameLst>
                                      </p:cBhvr>
                                      <p:tavLst>
                                        <p:tav tm="0">
                                          <p:val>
                                            <p:strVal val="#ppt_x"/>
                                          </p:val>
                                        </p:tav>
                                        <p:tav tm="100000">
                                          <p:val>
                                            <p:strVal val="#ppt_x"/>
                                          </p:val>
                                        </p:tav>
                                      </p:tavLst>
                                    </p:anim>
                                    <p:anim calcmode="lin" valueType="num">
                                      <p:cBhvr additive="base">
                                        <p:cTn id="26" dur="500" fill="hold"/>
                                        <p:tgtEl>
                                          <p:spTgt spid="1075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7530"/>
                                        </p:tgtEl>
                                        <p:attrNameLst>
                                          <p:attrName>style.visibility</p:attrName>
                                        </p:attrNameLst>
                                      </p:cBhvr>
                                      <p:to>
                                        <p:strVal val="visible"/>
                                      </p:to>
                                    </p:set>
                                    <p:anim calcmode="lin" valueType="num">
                                      <p:cBhvr additive="base">
                                        <p:cTn id="31" dur="500" fill="hold"/>
                                        <p:tgtEl>
                                          <p:spTgt spid="107530"/>
                                        </p:tgtEl>
                                        <p:attrNameLst>
                                          <p:attrName>ppt_x</p:attrName>
                                        </p:attrNameLst>
                                      </p:cBhvr>
                                      <p:tavLst>
                                        <p:tav tm="0">
                                          <p:val>
                                            <p:strVal val="#ppt_x"/>
                                          </p:val>
                                        </p:tav>
                                        <p:tav tm="100000">
                                          <p:val>
                                            <p:strVal val="#ppt_x"/>
                                          </p:val>
                                        </p:tav>
                                      </p:tavLst>
                                    </p:anim>
                                    <p:anim calcmode="lin" valueType="num">
                                      <p:cBhvr additive="base">
                                        <p:cTn id="32" dur="500" fill="hold"/>
                                        <p:tgtEl>
                                          <p:spTgt spid="1075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7538"/>
                                        </p:tgtEl>
                                        <p:attrNameLst>
                                          <p:attrName>style.visibility</p:attrName>
                                        </p:attrNameLst>
                                      </p:cBhvr>
                                      <p:to>
                                        <p:strVal val="visible"/>
                                      </p:to>
                                    </p:set>
                                    <p:anim calcmode="lin" valueType="num">
                                      <p:cBhvr additive="base">
                                        <p:cTn id="37" dur="500" fill="hold"/>
                                        <p:tgtEl>
                                          <p:spTgt spid="107538"/>
                                        </p:tgtEl>
                                        <p:attrNameLst>
                                          <p:attrName>ppt_x</p:attrName>
                                        </p:attrNameLst>
                                      </p:cBhvr>
                                      <p:tavLst>
                                        <p:tav tm="0">
                                          <p:val>
                                            <p:strVal val="#ppt_x"/>
                                          </p:val>
                                        </p:tav>
                                        <p:tav tm="100000">
                                          <p:val>
                                            <p:strVal val="#ppt_x"/>
                                          </p:val>
                                        </p:tav>
                                      </p:tavLst>
                                    </p:anim>
                                    <p:anim calcmode="lin" valueType="num">
                                      <p:cBhvr additive="base">
                                        <p:cTn id="38" dur="500" fill="hold"/>
                                        <p:tgtEl>
                                          <p:spTgt spid="1075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7532"/>
                                        </p:tgtEl>
                                        <p:attrNameLst>
                                          <p:attrName>style.visibility</p:attrName>
                                        </p:attrNameLst>
                                      </p:cBhvr>
                                      <p:to>
                                        <p:strVal val="visible"/>
                                      </p:to>
                                    </p:set>
                                    <p:anim calcmode="lin" valueType="num">
                                      <p:cBhvr additive="base">
                                        <p:cTn id="43" dur="500" fill="hold"/>
                                        <p:tgtEl>
                                          <p:spTgt spid="107532"/>
                                        </p:tgtEl>
                                        <p:attrNameLst>
                                          <p:attrName>ppt_x</p:attrName>
                                        </p:attrNameLst>
                                      </p:cBhvr>
                                      <p:tavLst>
                                        <p:tav tm="0">
                                          <p:val>
                                            <p:strVal val="#ppt_x"/>
                                          </p:val>
                                        </p:tav>
                                        <p:tav tm="100000">
                                          <p:val>
                                            <p:strVal val="#ppt_x"/>
                                          </p:val>
                                        </p:tav>
                                      </p:tavLst>
                                    </p:anim>
                                    <p:anim calcmode="lin" valueType="num">
                                      <p:cBhvr additive="base">
                                        <p:cTn id="44" dur="500" fill="hold"/>
                                        <p:tgtEl>
                                          <p:spTgt spid="1075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7535"/>
                                        </p:tgtEl>
                                        <p:attrNameLst>
                                          <p:attrName>style.visibility</p:attrName>
                                        </p:attrNameLst>
                                      </p:cBhvr>
                                      <p:to>
                                        <p:strVal val="visible"/>
                                      </p:to>
                                    </p:set>
                                    <p:animEffect transition="in" filter="blinds(horizontal)">
                                      <p:cBhvr>
                                        <p:cTn id="49" dur="500"/>
                                        <p:tgtEl>
                                          <p:spTgt spid="10753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7539"/>
                                        </p:tgtEl>
                                        <p:attrNameLst>
                                          <p:attrName>style.visibility</p:attrName>
                                        </p:attrNameLst>
                                      </p:cBhvr>
                                      <p:to>
                                        <p:strVal val="visible"/>
                                      </p:to>
                                    </p:set>
                                    <p:anim calcmode="lin" valueType="num">
                                      <p:cBhvr additive="base">
                                        <p:cTn id="54" dur="500" fill="hold"/>
                                        <p:tgtEl>
                                          <p:spTgt spid="107539"/>
                                        </p:tgtEl>
                                        <p:attrNameLst>
                                          <p:attrName>ppt_x</p:attrName>
                                        </p:attrNameLst>
                                      </p:cBhvr>
                                      <p:tavLst>
                                        <p:tav tm="0">
                                          <p:val>
                                            <p:strVal val="#ppt_x"/>
                                          </p:val>
                                        </p:tav>
                                        <p:tav tm="100000">
                                          <p:val>
                                            <p:strVal val="#ppt_x"/>
                                          </p:val>
                                        </p:tav>
                                      </p:tavLst>
                                    </p:anim>
                                    <p:anim calcmode="lin" valueType="num">
                                      <p:cBhvr additive="base">
                                        <p:cTn id="55" dur="500" fill="hold"/>
                                        <p:tgtEl>
                                          <p:spTgt spid="10753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7533"/>
                                        </p:tgtEl>
                                        <p:attrNameLst>
                                          <p:attrName>style.visibility</p:attrName>
                                        </p:attrNameLst>
                                      </p:cBhvr>
                                      <p:to>
                                        <p:strVal val="visible"/>
                                      </p:to>
                                    </p:set>
                                    <p:anim calcmode="lin" valueType="num">
                                      <p:cBhvr additive="base">
                                        <p:cTn id="60" dur="500" fill="hold"/>
                                        <p:tgtEl>
                                          <p:spTgt spid="107533"/>
                                        </p:tgtEl>
                                        <p:attrNameLst>
                                          <p:attrName>ppt_x</p:attrName>
                                        </p:attrNameLst>
                                      </p:cBhvr>
                                      <p:tavLst>
                                        <p:tav tm="0">
                                          <p:val>
                                            <p:strVal val="#ppt_x"/>
                                          </p:val>
                                        </p:tav>
                                        <p:tav tm="100000">
                                          <p:val>
                                            <p:strVal val="#ppt_x"/>
                                          </p:val>
                                        </p:tav>
                                      </p:tavLst>
                                    </p:anim>
                                    <p:anim calcmode="lin" valueType="num">
                                      <p:cBhvr additive="base">
                                        <p:cTn id="61" dur="500" fill="hold"/>
                                        <p:tgtEl>
                                          <p:spTgt spid="10753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07536"/>
                                        </p:tgtEl>
                                        <p:attrNameLst>
                                          <p:attrName>style.visibility</p:attrName>
                                        </p:attrNameLst>
                                      </p:cBhvr>
                                      <p:to>
                                        <p:strVal val="visible"/>
                                      </p:to>
                                    </p:set>
                                    <p:animEffect transition="in" filter="blinds(horizontal)">
                                      <p:cBhvr>
                                        <p:cTn id="66" dur="500"/>
                                        <p:tgtEl>
                                          <p:spTgt spid="10753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07541"/>
                                        </p:tgtEl>
                                        <p:attrNameLst>
                                          <p:attrName>style.visibility</p:attrName>
                                        </p:attrNameLst>
                                      </p:cBhvr>
                                      <p:to>
                                        <p:strVal val="visible"/>
                                      </p:to>
                                    </p:set>
                                    <p:animEffect transition="in" filter="blinds(horizontal)">
                                      <p:cBhvr>
                                        <p:cTn id="71" dur="500"/>
                                        <p:tgtEl>
                                          <p:spTgt spid="107541"/>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07542"/>
                                        </p:tgtEl>
                                        <p:attrNameLst>
                                          <p:attrName>style.visibility</p:attrName>
                                        </p:attrNameLst>
                                      </p:cBhvr>
                                      <p:to>
                                        <p:strVal val="visible"/>
                                      </p:to>
                                    </p:set>
                                    <p:animEffect transition="in" filter="box(in)">
                                      <p:cBhvr>
                                        <p:cTn id="76" dur="500"/>
                                        <p:tgtEl>
                                          <p:spTgt spid="107542"/>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7543"/>
                                        </p:tgtEl>
                                        <p:attrNameLst>
                                          <p:attrName>style.visibility</p:attrName>
                                        </p:attrNameLst>
                                      </p:cBhvr>
                                      <p:to>
                                        <p:strVal val="visible"/>
                                      </p:to>
                                    </p:set>
                                    <p:anim calcmode="lin" valueType="num">
                                      <p:cBhvr additive="base">
                                        <p:cTn id="81" dur="500" fill="hold"/>
                                        <p:tgtEl>
                                          <p:spTgt spid="107543"/>
                                        </p:tgtEl>
                                        <p:attrNameLst>
                                          <p:attrName>ppt_x</p:attrName>
                                        </p:attrNameLst>
                                      </p:cBhvr>
                                      <p:tavLst>
                                        <p:tav tm="0">
                                          <p:val>
                                            <p:strVal val="#ppt_x"/>
                                          </p:val>
                                        </p:tav>
                                        <p:tav tm="100000">
                                          <p:val>
                                            <p:strVal val="#ppt_x"/>
                                          </p:val>
                                        </p:tav>
                                      </p:tavLst>
                                    </p:anim>
                                    <p:anim calcmode="lin" valueType="num">
                                      <p:cBhvr additive="base">
                                        <p:cTn id="82" dur="500" fill="hold"/>
                                        <p:tgtEl>
                                          <p:spTgt spid="10754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07534"/>
                                        </p:tgtEl>
                                        <p:attrNameLst>
                                          <p:attrName>style.visibility</p:attrName>
                                        </p:attrNameLst>
                                      </p:cBhvr>
                                      <p:to>
                                        <p:strVal val="visible"/>
                                      </p:to>
                                    </p:set>
                                    <p:anim calcmode="lin" valueType="num">
                                      <p:cBhvr additive="base">
                                        <p:cTn id="87" dur="500" fill="hold"/>
                                        <p:tgtEl>
                                          <p:spTgt spid="107534"/>
                                        </p:tgtEl>
                                        <p:attrNameLst>
                                          <p:attrName>ppt_x</p:attrName>
                                        </p:attrNameLst>
                                      </p:cBhvr>
                                      <p:tavLst>
                                        <p:tav tm="0">
                                          <p:val>
                                            <p:strVal val="#ppt_x"/>
                                          </p:val>
                                        </p:tav>
                                        <p:tav tm="100000">
                                          <p:val>
                                            <p:strVal val="#ppt_x"/>
                                          </p:val>
                                        </p:tav>
                                      </p:tavLst>
                                    </p:anim>
                                    <p:anim calcmode="lin" valueType="num">
                                      <p:cBhvr additive="base">
                                        <p:cTn id="88" dur="500" fill="hold"/>
                                        <p:tgtEl>
                                          <p:spTgt spid="10753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07537"/>
                                        </p:tgtEl>
                                        <p:attrNameLst>
                                          <p:attrName>style.visibility</p:attrName>
                                        </p:attrNameLst>
                                      </p:cBhvr>
                                      <p:to>
                                        <p:strVal val="visible"/>
                                      </p:to>
                                    </p:set>
                                    <p:animEffect transition="in" filter="blinds(horizontal)">
                                      <p:cBhvr>
                                        <p:cTn id="93" dur="500"/>
                                        <p:tgtEl>
                                          <p:spTgt spid="107537"/>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107544"/>
                                        </p:tgtEl>
                                        <p:attrNameLst>
                                          <p:attrName>style.visibility</p:attrName>
                                        </p:attrNameLst>
                                      </p:cBhvr>
                                      <p:to>
                                        <p:strVal val="visible"/>
                                      </p:to>
                                    </p:set>
                                    <p:animEffect transition="in" filter="box(in)">
                                      <p:cBhvr>
                                        <p:cTn id="98" dur="500"/>
                                        <p:tgtEl>
                                          <p:spTgt spid="10754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07545"/>
                                        </p:tgtEl>
                                        <p:attrNameLst>
                                          <p:attrName>style.visibility</p:attrName>
                                        </p:attrNameLst>
                                      </p:cBhvr>
                                      <p:to>
                                        <p:strVal val="visible"/>
                                      </p:to>
                                    </p:set>
                                    <p:animEffect transition="in" filter="blinds(horizontal)">
                                      <p:cBhvr>
                                        <p:cTn id="103" dur="500"/>
                                        <p:tgtEl>
                                          <p:spTgt spid="107545"/>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07546"/>
                                        </p:tgtEl>
                                        <p:attrNameLst>
                                          <p:attrName>style.visibility</p:attrName>
                                        </p:attrNameLst>
                                      </p:cBhvr>
                                      <p:to>
                                        <p:strVal val="visible"/>
                                      </p:to>
                                    </p:set>
                                    <p:anim calcmode="lin" valueType="num">
                                      <p:cBhvr additive="base">
                                        <p:cTn id="108" dur="500" fill="hold"/>
                                        <p:tgtEl>
                                          <p:spTgt spid="107546"/>
                                        </p:tgtEl>
                                        <p:attrNameLst>
                                          <p:attrName>ppt_x</p:attrName>
                                        </p:attrNameLst>
                                      </p:cBhvr>
                                      <p:tavLst>
                                        <p:tav tm="0">
                                          <p:val>
                                            <p:strVal val="#ppt_x"/>
                                          </p:val>
                                        </p:tav>
                                        <p:tav tm="100000">
                                          <p:val>
                                            <p:strVal val="#ppt_x"/>
                                          </p:val>
                                        </p:tav>
                                      </p:tavLst>
                                    </p:anim>
                                    <p:anim calcmode="lin" valueType="num">
                                      <p:cBhvr additive="base">
                                        <p:cTn id="109" dur="500" fill="hold"/>
                                        <p:tgtEl>
                                          <p:spTgt spid="107546"/>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07547"/>
                                        </p:tgtEl>
                                        <p:attrNameLst>
                                          <p:attrName>style.visibility</p:attrName>
                                        </p:attrNameLst>
                                      </p:cBhvr>
                                      <p:to>
                                        <p:strVal val="visible"/>
                                      </p:to>
                                    </p:set>
                                    <p:anim calcmode="lin" valueType="num">
                                      <p:cBhvr additive="base">
                                        <p:cTn id="114" dur="500" fill="hold"/>
                                        <p:tgtEl>
                                          <p:spTgt spid="107547"/>
                                        </p:tgtEl>
                                        <p:attrNameLst>
                                          <p:attrName>ppt_x</p:attrName>
                                        </p:attrNameLst>
                                      </p:cBhvr>
                                      <p:tavLst>
                                        <p:tav tm="0">
                                          <p:val>
                                            <p:strVal val="#ppt_x"/>
                                          </p:val>
                                        </p:tav>
                                        <p:tav tm="100000">
                                          <p:val>
                                            <p:strVal val="#ppt_x"/>
                                          </p:val>
                                        </p:tav>
                                      </p:tavLst>
                                    </p:anim>
                                    <p:anim calcmode="lin" valueType="num">
                                      <p:cBhvr additive="base">
                                        <p:cTn id="115" dur="500" fill="hold"/>
                                        <p:tgtEl>
                                          <p:spTgt spid="1075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P spid="107527" grpId="0" animBg="1"/>
      <p:bldP spid="107528" grpId="0" animBg="1"/>
      <p:bldP spid="107529" grpId="0" animBg="1"/>
      <p:bldP spid="107530" grpId="0" animBg="1"/>
      <p:bldP spid="107532" grpId="0" animBg="1"/>
      <p:bldP spid="107533" grpId="0" animBg="1"/>
      <p:bldP spid="107534" grpId="0" animBg="1"/>
      <p:bldP spid="107535" grpId="0"/>
      <p:bldP spid="107536" grpId="0"/>
      <p:bldP spid="107537" grpId="0"/>
      <p:bldP spid="107538" grpId="0" animBg="1"/>
      <p:bldP spid="107539" grpId="0" animBg="1"/>
      <p:bldP spid="107541" grpId="0" animBg="1"/>
      <p:bldP spid="107542" grpId="0"/>
      <p:bldP spid="107543" grpId="0" animBg="1"/>
      <p:bldP spid="107544" grpId="0" animBg="1"/>
      <p:bldP spid="107545" grpId="0"/>
      <p:bldP spid="107546" grpId="0"/>
      <p:bldP spid="1075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Ivan Pavlov’s experiment (1927)</a:t>
            </a:r>
            <a:endParaRPr lang="en-US" dirty="0"/>
          </a:p>
        </p:txBody>
      </p:sp>
      <p:pic>
        <p:nvPicPr>
          <p:cNvPr id="1026" name="Picture 2" descr="C:\Documents and Settings\pushparaj\My Documents\My Pictures\spiritual\PavlCond-Pavlov%27s%20dog.jpg"/>
          <p:cNvPicPr>
            <a:picLocks noGrp="1" noChangeAspect="1" noChangeArrowheads="1"/>
          </p:cNvPicPr>
          <p:nvPr>
            <p:ph idx="1"/>
          </p:nvPr>
        </p:nvPicPr>
        <p:blipFill>
          <a:blip r:embed="rId2" cstate="print"/>
          <a:srcRect/>
          <a:stretch>
            <a:fillRect/>
          </a:stretch>
        </p:blipFill>
        <p:spPr bwMode="auto">
          <a:xfrm>
            <a:off x="1371600" y="1127460"/>
            <a:ext cx="6096000" cy="542573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it-IT" dirty="0" smtClean="0"/>
              <a:t>Walter Bradford Cannon, MA, MD (1871– 1945)</a:t>
            </a:r>
            <a:endParaRPr lang="en-US" dirty="0"/>
          </a:p>
        </p:txBody>
      </p:sp>
      <p:pic>
        <p:nvPicPr>
          <p:cNvPr id="47106" name="Picture 2" descr="C:\Documents and Settings\pushparaj\My Documents\My Pictures\walter bradford cannon.gif"/>
          <p:cNvPicPr>
            <a:picLocks noGrp="1" noChangeAspect="1" noChangeArrowheads="1"/>
          </p:cNvPicPr>
          <p:nvPr>
            <p:ph sz="half" idx="1"/>
          </p:nvPr>
        </p:nvPicPr>
        <p:blipFill>
          <a:blip r:embed="rId2" cstate="print"/>
          <a:srcRect/>
          <a:stretch>
            <a:fillRect/>
          </a:stretch>
        </p:blipFill>
        <p:spPr>
          <a:xfrm>
            <a:off x="762000" y="1446213"/>
            <a:ext cx="2190750" cy="3089275"/>
          </a:xfrm>
        </p:spPr>
      </p:pic>
      <p:sp>
        <p:nvSpPr>
          <p:cNvPr id="8" name="Content Placeholder 7"/>
          <p:cNvSpPr>
            <a:spLocks noGrp="1"/>
          </p:cNvSpPr>
          <p:nvPr>
            <p:ph sz="half" idx="2"/>
          </p:nvPr>
        </p:nvSpPr>
        <p:spPr/>
        <p:txBody>
          <a:bodyPr rtlCol="0">
            <a:normAutofit fontScale="70000" lnSpcReduction="20000"/>
          </a:bodyPr>
          <a:lstStyle/>
          <a:p>
            <a:pPr eaLnBrk="1" fontAlgn="auto" hangingPunct="1">
              <a:spcAft>
                <a:spcPts val="0"/>
              </a:spcAft>
              <a:buFont typeface="Arial" pitchFamily="34" charset="0"/>
              <a:buChar char="•"/>
              <a:defRPr/>
            </a:pPr>
            <a:r>
              <a:rPr lang="en-US" sz="2900" dirty="0"/>
              <a:t>W</a:t>
            </a:r>
            <a:r>
              <a:rPr lang="en-US" sz="2900" dirty="0" smtClean="0"/>
              <a:t>hen an animal is strongly aroused, the sympathetic division of its autonomic nervous system combines with the hormone adrenaline to mobilize the animal for an emergency response of “flight or fight.” The “</a:t>
            </a:r>
            <a:r>
              <a:rPr lang="en-US" sz="2900" dirty="0" err="1" smtClean="0"/>
              <a:t>sympathico</a:t>
            </a:r>
            <a:r>
              <a:rPr lang="en-US" sz="2900" dirty="0" smtClean="0"/>
              <a:t>-adrenal system” orchestrates changes in blood supply, sugar availability, and the blood’s clotting capacity in a marshaling of resources keyed to the “violent display of energy.”</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r>
              <a:rPr lang="en-US" sz="2300" dirty="0" smtClean="0"/>
              <a:t>1915 book, </a:t>
            </a:r>
            <a:r>
              <a:rPr lang="en-US" sz="2300" i="1" dirty="0" smtClean="0"/>
              <a:t>Bodily Changes in Pain, Hunger, Fear and Rage</a:t>
            </a:r>
            <a:r>
              <a:rPr lang="en-US" sz="2300" dirty="0" smtClean="0"/>
              <a:t>.</a:t>
            </a:r>
            <a:r>
              <a:rPr lang="en-US" sz="2300" dirty="0" smtClean="0">
                <a:hlinkClick r:id="rId3" action="ppaction://hlinkfile"/>
              </a:rPr>
              <a:t>3</a:t>
            </a:r>
            <a:endParaRPr lang="en-US" sz="23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4"/>
          <p:cNvSpPr>
            <a:spLocks noGrp="1"/>
          </p:cNvSpPr>
          <p:nvPr>
            <p:ph type="title"/>
          </p:nvPr>
        </p:nvSpPr>
        <p:spPr/>
        <p:txBody>
          <a:bodyPr/>
          <a:lstStyle/>
          <a:p>
            <a:pPr eaLnBrk="1" hangingPunct="1"/>
            <a:r>
              <a:rPr lang="en-US" b="1" smtClean="0"/>
              <a:t>Psychoneuroimmunology</a:t>
            </a:r>
            <a:r>
              <a:rPr lang="en-US" smtClean="0"/>
              <a:t> (PNI)</a:t>
            </a:r>
          </a:p>
        </p:txBody>
      </p:sp>
      <p:sp>
        <p:nvSpPr>
          <p:cNvPr id="48130" name="Rectangle 5"/>
          <p:cNvSpPr>
            <a:spLocks noChangeArrowheads="1"/>
          </p:cNvSpPr>
          <p:nvPr/>
        </p:nvSpPr>
        <p:spPr bwMode="auto">
          <a:xfrm>
            <a:off x="685800" y="1295400"/>
            <a:ext cx="7924800" cy="4246563"/>
          </a:xfrm>
          <a:prstGeom prst="rect">
            <a:avLst/>
          </a:prstGeom>
          <a:noFill/>
          <a:ln w="9525">
            <a:noFill/>
            <a:miter lim="800000"/>
            <a:headEnd/>
            <a:tailEnd/>
          </a:ln>
        </p:spPr>
        <p:txBody>
          <a:bodyPr>
            <a:spAutoFit/>
          </a:bodyPr>
          <a:lstStyle/>
          <a:p>
            <a:endParaRPr lang="en-US">
              <a:latin typeface="Calibri" pitchFamily="34" charset="0"/>
            </a:endParaRPr>
          </a:p>
          <a:p>
            <a:r>
              <a:rPr lang="en-US">
                <a:latin typeface="Calibri" pitchFamily="34" charset="0"/>
              </a:rPr>
              <a:t>In 1975 </a:t>
            </a:r>
            <a:r>
              <a:rPr lang="en-US">
                <a:latin typeface="Calibri" pitchFamily="34" charset="0"/>
                <a:hlinkClick r:id="rId3" action="ppaction://hlinkfile" tooltip="Robert Ader (page does not exist)"/>
              </a:rPr>
              <a:t>Robert Ader</a:t>
            </a:r>
            <a:r>
              <a:rPr lang="en-US">
                <a:latin typeface="Calibri" pitchFamily="34" charset="0"/>
              </a:rPr>
              <a:t> and Nicholas Cohen at the </a:t>
            </a:r>
            <a:r>
              <a:rPr lang="en-US">
                <a:latin typeface="Calibri" pitchFamily="34" charset="0"/>
                <a:hlinkClick r:id="rId4" action="ppaction://hlinkfile" tooltip="University of Rochester"/>
              </a:rPr>
              <a:t>University of Rochester</a:t>
            </a:r>
            <a:r>
              <a:rPr lang="en-US">
                <a:latin typeface="Calibri" pitchFamily="34" charset="0"/>
              </a:rPr>
              <a:t> advanced PNI with their demonstration of classic conditioning of immune function, and coined the term "psychoneuroimmunology".</a:t>
            </a:r>
            <a:r>
              <a:rPr lang="en-US" baseline="30000">
                <a:latin typeface="Calibri" pitchFamily="34" charset="0"/>
              </a:rPr>
              <a:t> </a:t>
            </a:r>
            <a:r>
              <a:rPr lang="en-US">
                <a:latin typeface="Calibri" pitchFamily="34" charset="0"/>
              </a:rPr>
              <a:t> A signal via the nervous system (taste) was affecting immune function.</a:t>
            </a:r>
          </a:p>
          <a:p>
            <a:endParaRPr lang="en-US">
              <a:latin typeface="Calibri" pitchFamily="34" charset="0"/>
            </a:endParaRPr>
          </a:p>
          <a:p>
            <a:endParaRPr lang="en-US">
              <a:latin typeface="Calibri" pitchFamily="34" charset="0"/>
            </a:endParaRPr>
          </a:p>
          <a:p>
            <a:r>
              <a:rPr lang="en-US">
                <a:latin typeface="Calibri" pitchFamily="34" charset="0"/>
              </a:rPr>
              <a:t>In 1981 David Felten, then working at the </a:t>
            </a:r>
            <a:r>
              <a:rPr lang="en-US">
                <a:latin typeface="Calibri" pitchFamily="34" charset="0"/>
                <a:hlinkClick r:id="rId5" action="ppaction://hlinkfile" tooltip="Indiana University"/>
              </a:rPr>
              <a:t>Indiana University</a:t>
            </a:r>
            <a:r>
              <a:rPr lang="en-US">
                <a:latin typeface="Calibri" pitchFamily="34" charset="0"/>
              </a:rPr>
              <a:t> of Medicine, discovered a network of nerves leading to blood vessels as well as cells of the immune system.</a:t>
            </a:r>
          </a:p>
          <a:p>
            <a:endParaRPr lang="en-US">
              <a:latin typeface="Calibri" pitchFamily="34" charset="0"/>
            </a:endParaRPr>
          </a:p>
          <a:p>
            <a:endParaRPr lang="en-US">
              <a:latin typeface="Calibri" pitchFamily="34" charset="0"/>
            </a:endParaRPr>
          </a:p>
          <a:p>
            <a:r>
              <a:rPr lang="en-US">
                <a:latin typeface="Calibri" pitchFamily="34" charset="0"/>
              </a:rPr>
              <a:t>In 1985, research by neuropharmacologist </a:t>
            </a:r>
            <a:r>
              <a:rPr lang="en-US">
                <a:latin typeface="Calibri" pitchFamily="34" charset="0"/>
                <a:hlinkClick r:id="rId6" action="ppaction://hlinkfile" tooltip="Candace Pert"/>
              </a:rPr>
              <a:t>Candace Pert</a:t>
            </a:r>
            <a:r>
              <a:rPr lang="en-US">
                <a:latin typeface="Calibri" pitchFamily="34" charset="0"/>
              </a:rPr>
              <a:t> revealed that </a:t>
            </a:r>
            <a:r>
              <a:rPr lang="en-US">
                <a:latin typeface="Calibri" pitchFamily="34" charset="0"/>
                <a:hlinkClick r:id="rId7" action="ppaction://hlinkfile" tooltip="Neuropeptide"/>
              </a:rPr>
              <a:t>neuropeptide</a:t>
            </a:r>
            <a:r>
              <a:rPr lang="en-US">
                <a:latin typeface="Calibri" pitchFamily="34" charset="0"/>
              </a:rPr>
              <a:t>-specific receptors are present on the cell walls of both the brain and the immune system.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381000" y="1905000"/>
            <a:ext cx="8458200" cy="4154488"/>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r>
              <a:rPr lang="en-US" sz="2400">
                <a:latin typeface="Calibri" pitchFamily="34" charset="0"/>
              </a:rPr>
              <a:t>Herbert and Cohen in 1993:</a:t>
            </a:r>
          </a:p>
          <a:p>
            <a:r>
              <a:rPr lang="en-US" sz="2400">
                <a:latin typeface="Calibri" pitchFamily="34" charset="0"/>
              </a:rPr>
              <a:t>They found consistent stress-related increases in numbers of total </a:t>
            </a:r>
            <a:r>
              <a:rPr lang="en-US" sz="2400">
                <a:latin typeface="Calibri" pitchFamily="34" charset="0"/>
                <a:hlinkClick r:id="rId3" action="ppaction://hlinkfile" tooltip="White blood cells"/>
              </a:rPr>
              <a:t>white blood cells</a:t>
            </a:r>
            <a:r>
              <a:rPr lang="en-US" sz="2400">
                <a:latin typeface="Calibri" pitchFamily="34" charset="0"/>
              </a:rPr>
              <a:t>, as well as decreases in the numbers of </a:t>
            </a:r>
            <a:r>
              <a:rPr lang="en-US" sz="2400">
                <a:latin typeface="Calibri" pitchFamily="34" charset="0"/>
                <a:hlinkClick r:id="rId4" action="ppaction://hlinkfile" tooltip="Helper T cells"/>
              </a:rPr>
              <a:t>helper T cells</a:t>
            </a:r>
            <a:r>
              <a:rPr lang="en-US" sz="2400">
                <a:latin typeface="Calibri" pitchFamily="34" charset="0"/>
              </a:rPr>
              <a:t>, </a:t>
            </a:r>
            <a:r>
              <a:rPr lang="en-US" sz="2400">
                <a:latin typeface="Calibri" pitchFamily="34" charset="0"/>
                <a:hlinkClick r:id="rId5" action="ppaction://hlinkfile" tooltip="Suppressor T cells"/>
              </a:rPr>
              <a:t>suppressor T cells</a:t>
            </a:r>
            <a:r>
              <a:rPr lang="en-US" sz="2400">
                <a:latin typeface="Calibri" pitchFamily="34" charset="0"/>
              </a:rPr>
              <a:t>, and </a:t>
            </a:r>
            <a:r>
              <a:rPr lang="en-US" sz="2400">
                <a:latin typeface="Calibri" pitchFamily="34" charset="0"/>
                <a:hlinkClick r:id="rId6" action="ppaction://hlinkfile" tooltip="Cytotoxic T cells"/>
              </a:rPr>
              <a:t>cytotoxic T cells</a:t>
            </a:r>
            <a:r>
              <a:rPr lang="en-US" sz="2400">
                <a:latin typeface="Calibri" pitchFamily="34" charset="0"/>
              </a:rPr>
              <a:t>, </a:t>
            </a:r>
            <a:r>
              <a:rPr lang="en-US" sz="2400">
                <a:latin typeface="Calibri" pitchFamily="34" charset="0"/>
                <a:hlinkClick r:id="rId7" action="ppaction://hlinkfile" tooltip="B cells"/>
              </a:rPr>
              <a:t>B cells</a:t>
            </a:r>
            <a:r>
              <a:rPr lang="en-US" sz="2400">
                <a:latin typeface="Calibri" pitchFamily="34" charset="0"/>
              </a:rPr>
              <a:t>, and </a:t>
            </a:r>
            <a:r>
              <a:rPr lang="en-US" sz="2400">
                <a:latin typeface="Calibri" pitchFamily="34" charset="0"/>
                <a:hlinkClick r:id="rId8" action="ppaction://hlinkfile" tooltip="Natural killer"/>
              </a:rPr>
              <a:t>Natural killer</a:t>
            </a:r>
            <a:r>
              <a:rPr lang="en-US" sz="2400">
                <a:latin typeface="Calibri" pitchFamily="34" charset="0"/>
              </a:rPr>
              <a:t> cells (NK). </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r>
              <a:rPr lang="en-US">
                <a:latin typeface="Calibri" pitchFamily="34" charset="0"/>
              </a:rPr>
              <a:t>Herbert TB, Cohen S. Stress and immunity in humans: a meta-analytic review. Psychosom Med. 1993;55:364–379</a:t>
            </a:r>
          </a:p>
        </p:txBody>
      </p:sp>
      <p:sp>
        <p:nvSpPr>
          <p:cNvPr id="50178" name="Title 4"/>
          <p:cNvSpPr>
            <a:spLocks noGrp="1"/>
          </p:cNvSpPr>
          <p:nvPr>
            <p:ph type="title"/>
          </p:nvPr>
        </p:nvSpPr>
        <p:spPr/>
        <p:txBody>
          <a:bodyPr/>
          <a:lstStyle/>
          <a:p>
            <a:pPr eaLnBrk="1" hangingPunct="1"/>
            <a:r>
              <a:rPr lang="en-US" b="1" smtClean="0"/>
              <a:t>Psychoneuroimmunology</a:t>
            </a:r>
            <a:r>
              <a:rPr lang="en-US" smtClean="0"/>
              <a:t> (PNI)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normAutofit fontScale="90000"/>
          </a:bodyPr>
          <a:lstStyle/>
          <a:p>
            <a:pPr eaLnBrk="1" hangingPunct="1"/>
            <a:r>
              <a:rPr lang="en-US" sz="4000" smtClean="0"/>
              <a:t>MIND: Thoughts, Emotions, Attitudes, Memories</a:t>
            </a:r>
          </a:p>
        </p:txBody>
      </p:sp>
      <p:sp>
        <p:nvSpPr>
          <p:cNvPr id="70658" name="Text Box 7"/>
          <p:cNvSpPr txBox="1">
            <a:spLocks noChangeArrowheads="1"/>
          </p:cNvSpPr>
          <p:nvPr/>
        </p:nvSpPr>
        <p:spPr bwMode="auto">
          <a:xfrm>
            <a:off x="533400" y="1828800"/>
            <a:ext cx="2590800" cy="366713"/>
          </a:xfrm>
          <a:prstGeom prst="rect">
            <a:avLst/>
          </a:prstGeom>
          <a:solidFill>
            <a:schemeClr val="tx2"/>
          </a:solidFill>
          <a:ln w="9525">
            <a:noFill/>
            <a:miter lim="800000"/>
            <a:headEnd/>
            <a:tailEnd/>
          </a:ln>
        </p:spPr>
        <p:txBody>
          <a:bodyPr>
            <a:spAutoFit/>
          </a:bodyPr>
          <a:lstStyle/>
          <a:p>
            <a:pPr>
              <a:spcBef>
                <a:spcPct val="50000"/>
              </a:spcBef>
            </a:pPr>
            <a:r>
              <a:rPr lang="en-US"/>
              <a:t>Hypothalamus</a:t>
            </a:r>
          </a:p>
        </p:txBody>
      </p:sp>
      <p:sp>
        <p:nvSpPr>
          <p:cNvPr id="70659" name="Text Box 8"/>
          <p:cNvSpPr txBox="1">
            <a:spLocks noChangeArrowheads="1"/>
          </p:cNvSpPr>
          <p:nvPr/>
        </p:nvSpPr>
        <p:spPr bwMode="auto">
          <a:xfrm>
            <a:off x="5638800" y="1905000"/>
            <a:ext cx="2590800" cy="366713"/>
          </a:xfrm>
          <a:prstGeom prst="rect">
            <a:avLst/>
          </a:prstGeom>
          <a:solidFill>
            <a:srgbClr val="F74F21"/>
          </a:solidFill>
          <a:ln w="9525">
            <a:noFill/>
            <a:miter lim="800000"/>
            <a:headEnd/>
            <a:tailEnd/>
          </a:ln>
        </p:spPr>
        <p:txBody>
          <a:bodyPr>
            <a:spAutoFit/>
          </a:bodyPr>
          <a:lstStyle/>
          <a:p>
            <a:pPr>
              <a:spcBef>
                <a:spcPct val="50000"/>
              </a:spcBef>
            </a:pPr>
            <a:r>
              <a:rPr lang="en-US"/>
              <a:t>Neuronal synapses</a:t>
            </a:r>
          </a:p>
        </p:txBody>
      </p:sp>
      <p:sp>
        <p:nvSpPr>
          <p:cNvPr id="70660" name="Text Box 9"/>
          <p:cNvSpPr txBox="1">
            <a:spLocks noChangeArrowheads="1"/>
          </p:cNvSpPr>
          <p:nvPr/>
        </p:nvSpPr>
        <p:spPr bwMode="auto">
          <a:xfrm>
            <a:off x="533400" y="2667000"/>
            <a:ext cx="2590800" cy="366713"/>
          </a:xfrm>
          <a:prstGeom prst="rect">
            <a:avLst/>
          </a:prstGeom>
          <a:noFill/>
          <a:ln w="9525">
            <a:noFill/>
            <a:miter lim="800000"/>
            <a:headEnd/>
            <a:tailEnd/>
          </a:ln>
        </p:spPr>
        <p:txBody>
          <a:bodyPr>
            <a:spAutoFit/>
          </a:bodyPr>
          <a:lstStyle/>
          <a:p>
            <a:pPr>
              <a:spcBef>
                <a:spcPct val="50000"/>
              </a:spcBef>
            </a:pPr>
            <a:r>
              <a:rPr lang="en-US"/>
              <a:t>Neuropeptides</a:t>
            </a:r>
          </a:p>
        </p:txBody>
      </p:sp>
      <p:sp>
        <p:nvSpPr>
          <p:cNvPr id="70661" name="Text Box 10"/>
          <p:cNvSpPr txBox="1">
            <a:spLocks noChangeArrowheads="1"/>
          </p:cNvSpPr>
          <p:nvPr/>
        </p:nvSpPr>
        <p:spPr bwMode="auto">
          <a:xfrm>
            <a:off x="457200" y="4267200"/>
            <a:ext cx="2590800" cy="366713"/>
          </a:xfrm>
          <a:prstGeom prst="rect">
            <a:avLst/>
          </a:prstGeom>
          <a:solidFill>
            <a:schemeClr val="tx2"/>
          </a:solidFill>
          <a:ln w="9525">
            <a:noFill/>
            <a:miter lim="800000"/>
            <a:headEnd/>
            <a:tailEnd/>
          </a:ln>
        </p:spPr>
        <p:txBody>
          <a:bodyPr>
            <a:spAutoFit/>
          </a:bodyPr>
          <a:lstStyle/>
          <a:p>
            <a:pPr>
              <a:spcBef>
                <a:spcPct val="50000"/>
              </a:spcBef>
            </a:pPr>
            <a:r>
              <a:rPr lang="en-US"/>
              <a:t>Stress Hormones</a:t>
            </a:r>
          </a:p>
        </p:txBody>
      </p:sp>
      <p:sp>
        <p:nvSpPr>
          <p:cNvPr id="70662" name="Text Box 11"/>
          <p:cNvSpPr txBox="1">
            <a:spLocks noChangeArrowheads="1"/>
          </p:cNvSpPr>
          <p:nvPr/>
        </p:nvSpPr>
        <p:spPr bwMode="auto">
          <a:xfrm>
            <a:off x="533400" y="3429000"/>
            <a:ext cx="2590800" cy="366713"/>
          </a:xfrm>
          <a:prstGeom prst="rect">
            <a:avLst/>
          </a:prstGeom>
          <a:noFill/>
          <a:ln w="9525">
            <a:noFill/>
            <a:miter lim="800000"/>
            <a:headEnd/>
            <a:tailEnd/>
          </a:ln>
        </p:spPr>
        <p:txBody>
          <a:bodyPr>
            <a:spAutoFit/>
          </a:bodyPr>
          <a:lstStyle/>
          <a:p>
            <a:pPr>
              <a:spcBef>
                <a:spcPct val="50000"/>
              </a:spcBef>
            </a:pPr>
            <a:r>
              <a:rPr lang="en-US"/>
              <a:t>Cells</a:t>
            </a:r>
          </a:p>
        </p:txBody>
      </p:sp>
      <p:sp>
        <p:nvSpPr>
          <p:cNvPr id="70663" name="Text Box 12"/>
          <p:cNvSpPr txBox="1">
            <a:spLocks noChangeArrowheads="1"/>
          </p:cNvSpPr>
          <p:nvPr/>
        </p:nvSpPr>
        <p:spPr bwMode="auto">
          <a:xfrm>
            <a:off x="457200" y="4953000"/>
            <a:ext cx="2819400" cy="366713"/>
          </a:xfrm>
          <a:prstGeom prst="rect">
            <a:avLst/>
          </a:prstGeom>
          <a:noFill/>
          <a:ln w="9525">
            <a:noFill/>
            <a:miter lim="800000"/>
            <a:headEnd/>
            <a:tailEnd/>
          </a:ln>
        </p:spPr>
        <p:txBody>
          <a:bodyPr>
            <a:spAutoFit/>
          </a:bodyPr>
          <a:lstStyle/>
          <a:p>
            <a:pPr>
              <a:spcBef>
                <a:spcPct val="50000"/>
              </a:spcBef>
            </a:pPr>
            <a:r>
              <a:rPr lang="en-US"/>
              <a:t>Sympathetic dominance</a:t>
            </a:r>
          </a:p>
        </p:txBody>
      </p:sp>
      <p:sp>
        <p:nvSpPr>
          <p:cNvPr id="70664" name="Text Box 13"/>
          <p:cNvSpPr txBox="1">
            <a:spLocks noChangeArrowheads="1"/>
          </p:cNvSpPr>
          <p:nvPr/>
        </p:nvSpPr>
        <p:spPr bwMode="auto">
          <a:xfrm>
            <a:off x="457200" y="5791200"/>
            <a:ext cx="2819400" cy="641350"/>
          </a:xfrm>
          <a:prstGeom prst="rect">
            <a:avLst/>
          </a:prstGeom>
          <a:solidFill>
            <a:srgbClr val="335A89"/>
          </a:solidFill>
          <a:ln w="9525">
            <a:noFill/>
            <a:miter lim="800000"/>
            <a:headEnd/>
            <a:tailEnd/>
          </a:ln>
        </p:spPr>
        <p:txBody>
          <a:bodyPr>
            <a:spAutoFit/>
          </a:bodyPr>
          <a:lstStyle/>
          <a:p>
            <a:pPr>
              <a:spcBef>
                <a:spcPct val="50000"/>
              </a:spcBef>
            </a:pPr>
            <a:r>
              <a:rPr lang="en-US"/>
              <a:t>Fight or Flight, Sadness, Lack of energy</a:t>
            </a:r>
          </a:p>
        </p:txBody>
      </p:sp>
      <p:sp>
        <p:nvSpPr>
          <p:cNvPr id="70665" name="Text Box 16"/>
          <p:cNvSpPr txBox="1">
            <a:spLocks noChangeArrowheads="1"/>
          </p:cNvSpPr>
          <p:nvPr/>
        </p:nvSpPr>
        <p:spPr bwMode="auto">
          <a:xfrm>
            <a:off x="5791200" y="5715000"/>
            <a:ext cx="2590800" cy="915988"/>
          </a:xfrm>
          <a:prstGeom prst="rect">
            <a:avLst/>
          </a:prstGeom>
          <a:solidFill>
            <a:srgbClr val="F74F21"/>
          </a:solidFill>
          <a:ln w="9525">
            <a:noFill/>
            <a:miter lim="800000"/>
            <a:headEnd/>
            <a:tailEnd/>
          </a:ln>
        </p:spPr>
        <p:txBody>
          <a:bodyPr>
            <a:spAutoFit/>
          </a:bodyPr>
          <a:lstStyle/>
          <a:p>
            <a:pPr>
              <a:spcBef>
                <a:spcPct val="50000"/>
              </a:spcBef>
            </a:pPr>
            <a:r>
              <a:rPr lang="en-US"/>
              <a:t>Feeling of wellbeing, Happiness, Pooling of energy</a:t>
            </a:r>
          </a:p>
        </p:txBody>
      </p:sp>
      <p:sp>
        <p:nvSpPr>
          <p:cNvPr id="70666" name="Text Box 17"/>
          <p:cNvSpPr txBox="1">
            <a:spLocks noChangeArrowheads="1"/>
          </p:cNvSpPr>
          <p:nvPr/>
        </p:nvSpPr>
        <p:spPr bwMode="auto">
          <a:xfrm>
            <a:off x="5715000" y="5029200"/>
            <a:ext cx="3200400" cy="366713"/>
          </a:xfrm>
          <a:prstGeom prst="rect">
            <a:avLst/>
          </a:prstGeom>
          <a:noFill/>
          <a:ln w="9525">
            <a:noFill/>
            <a:miter lim="800000"/>
            <a:headEnd/>
            <a:tailEnd/>
          </a:ln>
        </p:spPr>
        <p:txBody>
          <a:bodyPr>
            <a:spAutoFit/>
          </a:bodyPr>
          <a:lstStyle/>
          <a:p>
            <a:pPr>
              <a:spcBef>
                <a:spcPct val="50000"/>
              </a:spcBef>
            </a:pPr>
            <a:r>
              <a:rPr lang="en-US"/>
              <a:t>Parasympathetic dominance</a:t>
            </a:r>
          </a:p>
        </p:txBody>
      </p:sp>
      <p:sp>
        <p:nvSpPr>
          <p:cNvPr id="70667" name="Text Box 18"/>
          <p:cNvSpPr txBox="1">
            <a:spLocks noChangeArrowheads="1"/>
          </p:cNvSpPr>
          <p:nvPr/>
        </p:nvSpPr>
        <p:spPr bwMode="auto">
          <a:xfrm>
            <a:off x="5638800" y="4267200"/>
            <a:ext cx="3124200" cy="366713"/>
          </a:xfrm>
          <a:prstGeom prst="rect">
            <a:avLst/>
          </a:prstGeom>
          <a:solidFill>
            <a:srgbClr val="F74F21"/>
          </a:solidFill>
          <a:ln w="9525">
            <a:noFill/>
            <a:miter lim="800000"/>
            <a:headEnd/>
            <a:tailEnd/>
          </a:ln>
        </p:spPr>
        <p:txBody>
          <a:bodyPr>
            <a:spAutoFit/>
          </a:bodyPr>
          <a:lstStyle/>
          <a:p>
            <a:pPr>
              <a:spcBef>
                <a:spcPct val="50000"/>
              </a:spcBef>
            </a:pPr>
            <a:r>
              <a:rPr lang="en-US"/>
              <a:t>Endorphins, Enkephalins</a:t>
            </a:r>
          </a:p>
        </p:txBody>
      </p:sp>
      <p:sp>
        <p:nvSpPr>
          <p:cNvPr id="70668" name="Line 20"/>
          <p:cNvSpPr>
            <a:spLocks noChangeShapeType="1"/>
          </p:cNvSpPr>
          <p:nvPr/>
        </p:nvSpPr>
        <p:spPr bwMode="auto">
          <a:xfrm>
            <a:off x="1219200" y="2133600"/>
            <a:ext cx="0" cy="533400"/>
          </a:xfrm>
          <a:prstGeom prst="line">
            <a:avLst/>
          </a:prstGeom>
          <a:noFill/>
          <a:ln w="9525">
            <a:solidFill>
              <a:schemeClr val="tx1"/>
            </a:solidFill>
            <a:round/>
            <a:headEnd/>
            <a:tailEnd type="triangle" w="med" len="med"/>
          </a:ln>
        </p:spPr>
        <p:txBody>
          <a:bodyPr/>
          <a:lstStyle/>
          <a:p>
            <a:endParaRPr lang="en-US"/>
          </a:p>
        </p:txBody>
      </p:sp>
      <p:sp>
        <p:nvSpPr>
          <p:cNvPr id="70669" name="Line 21"/>
          <p:cNvSpPr>
            <a:spLocks noChangeShapeType="1"/>
          </p:cNvSpPr>
          <p:nvPr/>
        </p:nvSpPr>
        <p:spPr bwMode="auto">
          <a:xfrm>
            <a:off x="1219200" y="3048000"/>
            <a:ext cx="0" cy="457200"/>
          </a:xfrm>
          <a:prstGeom prst="line">
            <a:avLst/>
          </a:prstGeom>
          <a:noFill/>
          <a:ln w="9525">
            <a:solidFill>
              <a:schemeClr val="tx1"/>
            </a:solidFill>
            <a:round/>
            <a:headEnd/>
            <a:tailEnd type="triangle" w="med" len="med"/>
          </a:ln>
        </p:spPr>
        <p:txBody>
          <a:bodyPr/>
          <a:lstStyle/>
          <a:p>
            <a:endParaRPr lang="en-US"/>
          </a:p>
        </p:txBody>
      </p:sp>
      <p:sp>
        <p:nvSpPr>
          <p:cNvPr id="70670" name="Line 22"/>
          <p:cNvSpPr>
            <a:spLocks noChangeShapeType="1"/>
          </p:cNvSpPr>
          <p:nvPr/>
        </p:nvSpPr>
        <p:spPr bwMode="auto">
          <a:xfrm>
            <a:off x="1219200" y="3810000"/>
            <a:ext cx="0" cy="457200"/>
          </a:xfrm>
          <a:prstGeom prst="line">
            <a:avLst/>
          </a:prstGeom>
          <a:noFill/>
          <a:ln w="9525">
            <a:solidFill>
              <a:schemeClr val="tx1"/>
            </a:solidFill>
            <a:round/>
            <a:headEnd/>
            <a:tailEnd type="triangle" w="med" len="med"/>
          </a:ln>
        </p:spPr>
        <p:txBody>
          <a:bodyPr/>
          <a:lstStyle/>
          <a:p>
            <a:endParaRPr lang="en-US"/>
          </a:p>
        </p:txBody>
      </p:sp>
      <p:sp>
        <p:nvSpPr>
          <p:cNvPr id="70671" name="Line 23"/>
          <p:cNvSpPr>
            <a:spLocks noChangeShapeType="1"/>
          </p:cNvSpPr>
          <p:nvPr/>
        </p:nvSpPr>
        <p:spPr bwMode="auto">
          <a:xfrm>
            <a:off x="1219200" y="4572000"/>
            <a:ext cx="0" cy="381000"/>
          </a:xfrm>
          <a:prstGeom prst="line">
            <a:avLst/>
          </a:prstGeom>
          <a:noFill/>
          <a:ln w="9525">
            <a:solidFill>
              <a:schemeClr val="tx1"/>
            </a:solidFill>
            <a:round/>
            <a:headEnd/>
            <a:tailEnd type="triangle" w="med" len="med"/>
          </a:ln>
        </p:spPr>
        <p:txBody>
          <a:bodyPr/>
          <a:lstStyle/>
          <a:p>
            <a:endParaRPr lang="en-US"/>
          </a:p>
        </p:txBody>
      </p:sp>
      <p:sp>
        <p:nvSpPr>
          <p:cNvPr id="70672" name="Line 24"/>
          <p:cNvSpPr>
            <a:spLocks noChangeShapeType="1"/>
          </p:cNvSpPr>
          <p:nvPr/>
        </p:nvSpPr>
        <p:spPr bwMode="auto">
          <a:xfrm>
            <a:off x="1219200" y="5334000"/>
            <a:ext cx="0" cy="457200"/>
          </a:xfrm>
          <a:prstGeom prst="line">
            <a:avLst/>
          </a:prstGeom>
          <a:noFill/>
          <a:ln w="9525">
            <a:solidFill>
              <a:schemeClr val="tx1"/>
            </a:solidFill>
            <a:round/>
            <a:headEnd/>
            <a:tailEnd type="triangle" w="med" len="med"/>
          </a:ln>
        </p:spPr>
        <p:txBody>
          <a:bodyPr/>
          <a:lstStyle/>
          <a:p>
            <a:endParaRPr lang="en-US"/>
          </a:p>
        </p:txBody>
      </p:sp>
      <p:sp>
        <p:nvSpPr>
          <p:cNvPr id="70673" name="Line 25"/>
          <p:cNvSpPr>
            <a:spLocks noChangeShapeType="1"/>
          </p:cNvSpPr>
          <p:nvPr/>
        </p:nvSpPr>
        <p:spPr bwMode="auto">
          <a:xfrm>
            <a:off x="6248400" y="2209800"/>
            <a:ext cx="0" cy="1981200"/>
          </a:xfrm>
          <a:prstGeom prst="line">
            <a:avLst/>
          </a:prstGeom>
          <a:noFill/>
          <a:ln w="9525">
            <a:solidFill>
              <a:schemeClr val="tx1"/>
            </a:solidFill>
            <a:round/>
            <a:headEnd/>
            <a:tailEnd type="triangle" w="med" len="med"/>
          </a:ln>
        </p:spPr>
        <p:txBody>
          <a:bodyPr/>
          <a:lstStyle/>
          <a:p>
            <a:endParaRPr lang="en-US"/>
          </a:p>
        </p:txBody>
      </p:sp>
      <p:sp>
        <p:nvSpPr>
          <p:cNvPr id="70674" name="Line 27"/>
          <p:cNvSpPr>
            <a:spLocks noChangeShapeType="1"/>
          </p:cNvSpPr>
          <p:nvPr/>
        </p:nvSpPr>
        <p:spPr bwMode="auto">
          <a:xfrm>
            <a:off x="6248400" y="4572000"/>
            <a:ext cx="0" cy="457200"/>
          </a:xfrm>
          <a:prstGeom prst="line">
            <a:avLst/>
          </a:prstGeom>
          <a:noFill/>
          <a:ln w="9525">
            <a:solidFill>
              <a:schemeClr val="tx1"/>
            </a:solidFill>
            <a:round/>
            <a:headEnd/>
            <a:tailEnd type="triangle" w="med" len="med"/>
          </a:ln>
        </p:spPr>
        <p:txBody>
          <a:bodyPr/>
          <a:lstStyle/>
          <a:p>
            <a:endParaRPr lang="en-US"/>
          </a:p>
        </p:txBody>
      </p:sp>
      <p:sp>
        <p:nvSpPr>
          <p:cNvPr id="70675" name="Line 28"/>
          <p:cNvSpPr>
            <a:spLocks noChangeShapeType="1"/>
          </p:cNvSpPr>
          <p:nvPr/>
        </p:nvSpPr>
        <p:spPr bwMode="auto">
          <a:xfrm>
            <a:off x="6248400" y="5334000"/>
            <a:ext cx="0" cy="381000"/>
          </a:xfrm>
          <a:prstGeom prst="line">
            <a:avLst/>
          </a:prstGeom>
          <a:noFill/>
          <a:ln w="9525">
            <a:solidFill>
              <a:schemeClr val="tx1"/>
            </a:solidFill>
            <a:round/>
            <a:headEnd/>
            <a:tailEnd type="triangle" w="med" len="med"/>
          </a:ln>
        </p:spPr>
        <p:txBody>
          <a:bodyPr/>
          <a:lstStyle/>
          <a:p>
            <a:endParaRPr lang="en-US"/>
          </a:p>
        </p:txBody>
      </p:sp>
      <p:pic>
        <p:nvPicPr>
          <p:cNvPr id="70676" name="Picture 2" descr="C:\Documents and Settings\pushparaj\My Documents\My Pictures\spiritual\Light.jpg"/>
          <p:cNvPicPr>
            <a:picLocks noChangeAspect="1" noChangeArrowheads="1"/>
          </p:cNvPicPr>
          <p:nvPr/>
        </p:nvPicPr>
        <p:blipFill>
          <a:blip r:embed="rId2" cstate="print"/>
          <a:srcRect/>
          <a:stretch>
            <a:fillRect/>
          </a:stretch>
        </p:blipFill>
        <p:spPr bwMode="auto">
          <a:xfrm>
            <a:off x="6096000" y="1295400"/>
            <a:ext cx="460375" cy="46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Endorphins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1960s, </a:t>
            </a:r>
          </a:p>
          <a:p>
            <a:pPr lvl="1" eaLnBrk="1" fontAlgn="auto" hangingPunct="1">
              <a:spcAft>
                <a:spcPts val="0"/>
              </a:spcAft>
              <a:buFont typeface="Arial" pitchFamily="34" charset="0"/>
              <a:buChar char="–"/>
              <a:defRPr/>
            </a:pPr>
            <a:r>
              <a:rPr lang="en-US" dirty="0" smtClean="0"/>
              <a:t>"opiate receptors" in brain tissue. </a:t>
            </a:r>
          </a:p>
          <a:p>
            <a:pPr lvl="1" eaLnBrk="1" fontAlgn="auto" hangingPunct="1">
              <a:spcAft>
                <a:spcPts val="0"/>
              </a:spcAft>
              <a:buFont typeface="Arial" pitchFamily="34" charset="0"/>
              <a:buChar char="–"/>
              <a:defRPr/>
            </a:pPr>
            <a:r>
              <a:rPr lang="en-US" dirty="0" err="1" smtClean="0"/>
              <a:t>biochemicals</a:t>
            </a:r>
            <a:r>
              <a:rPr lang="en-US" dirty="0" smtClean="0"/>
              <a:t> that might be synthesized in the brain itself. </a:t>
            </a:r>
          </a:p>
          <a:p>
            <a:pPr eaLnBrk="1" fontAlgn="auto" hangingPunct="1">
              <a:spcAft>
                <a:spcPts val="0"/>
              </a:spcAft>
              <a:buFont typeface="Arial" pitchFamily="34" charset="0"/>
              <a:buChar char="•"/>
              <a:defRPr/>
            </a:pPr>
            <a:r>
              <a:rPr lang="en-US" dirty="0" smtClean="0"/>
              <a:t>1970s </a:t>
            </a:r>
          </a:p>
          <a:p>
            <a:pPr lvl="1" eaLnBrk="1" fontAlgn="auto" hangingPunct="1">
              <a:spcAft>
                <a:spcPts val="0"/>
              </a:spcAft>
              <a:buFont typeface="Arial" pitchFamily="34" charset="0"/>
              <a:buChar char="–"/>
              <a:defRPr/>
            </a:pPr>
            <a:r>
              <a:rPr lang="en-US" dirty="0" smtClean="0"/>
              <a:t>several small peptides were isolated that </a:t>
            </a:r>
            <a:r>
              <a:rPr lang="en-US" dirty="0" err="1" smtClean="0"/>
              <a:t>apeared</a:t>
            </a:r>
            <a:r>
              <a:rPr lang="en-US" dirty="0" smtClean="0"/>
              <a:t> to possess natural analgesic properties, and these were collectively termed </a:t>
            </a:r>
            <a:r>
              <a:rPr lang="en-US" b="1" dirty="0" err="1" smtClean="0"/>
              <a:t>enkephalins</a:t>
            </a:r>
            <a:r>
              <a:rPr lang="en-US" dirty="0" smtClean="0"/>
              <a:t> and </a:t>
            </a:r>
            <a:r>
              <a:rPr lang="en-US" b="1" dirty="0" smtClean="0"/>
              <a:t>endorphins</a:t>
            </a:r>
          </a:p>
          <a:p>
            <a:pPr eaLnBrk="1" fontAlgn="auto" hangingPunct="1">
              <a:spcAft>
                <a:spcPts val="0"/>
              </a:spcAft>
              <a:buFont typeface="Arial" pitchFamily="34" charset="0"/>
              <a:buChar char="•"/>
              <a:defRPr/>
            </a:pPr>
            <a:r>
              <a:rPr lang="en-US" dirty="0" err="1" smtClean="0"/>
              <a:t>Terenius</a:t>
            </a:r>
            <a:r>
              <a:rPr lang="en-US" dirty="0" smtClean="0"/>
              <a:t>, 1982 </a:t>
            </a:r>
          </a:p>
          <a:p>
            <a:pPr lvl="1" eaLnBrk="1" fontAlgn="auto" hangingPunct="1">
              <a:spcAft>
                <a:spcPts val="0"/>
              </a:spcAft>
              <a:buFont typeface="Arial" pitchFamily="34" charset="0"/>
              <a:buChar char="–"/>
              <a:defRPr/>
            </a:pPr>
            <a:r>
              <a:rPr lang="en-US" dirty="0" smtClean="0"/>
              <a:t>Endorphins are the body's own opiate.</a:t>
            </a:r>
            <a:endParaRPr lang="en-US" b="1" dirty="0" smtClean="0"/>
          </a:p>
          <a:p>
            <a:pPr lvl="1"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0" y="4038600"/>
            <a:ext cx="3281363" cy="1077913"/>
          </a:xfrm>
          <a:prstGeom prst="rect">
            <a:avLst/>
          </a:prstGeom>
          <a:noFill/>
          <a:ln w="9525">
            <a:noFill/>
            <a:miter lim="800000"/>
            <a:headEnd/>
            <a:tailEnd/>
          </a:ln>
        </p:spPr>
        <p:txBody>
          <a:bodyPr wrap="none">
            <a:spAutoFit/>
          </a:bodyPr>
          <a:lstStyle/>
          <a:p>
            <a:r>
              <a:rPr lang="en-US" sz="3200" dirty="0" err="1">
                <a:solidFill>
                  <a:schemeClr val="accent2"/>
                </a:solidFill>
              </a:rPr>
              <a:t>Oparin</a:t>
            </a:r>
            <a:r>
              <a:rPr lang="en-US" sz="3200" dirty="0">
                <a:solidFill>
                  <a:schemeClr val="accent2"/>
                </a:solidFill>
              </a:rPr>
              <a:t>, Haldane,</a:t>
            </a:r>
          </a:p>
          <a:p>
            <a:r>
              <a:rPr lang="en-US" sz="3200" dirty="0">
                <a:solidFill>
                  <a:schemeClr val="accent2"/>
                </a:solidFill>
              </a:rPr>
              <a:t>1930’s</a:t>
            </a:r>
          </a:p>
        </p:txBody>
      </p:sp>
      <p:pic>
        <p:nvPicPr>
          <p:cNvPr id="20482" name="Picture 3" descr="oparin haldane diagram original"/>
          <p:cNvPicPr>
            <a:picLocks noChangeAspect="1" noChangeArrowheads="1"/>
          </p:cNvPicPr>
          <p:nvPr/>
        </p:nvPicPr>
        <p:blipFill>
          <a:blip r:embed="rId2" cstate="print"/>
          <a:srcRect/>
          <a:stretch>
            <a:fillRect/>
          </a:stretch>
        </p:blipFill>
        <p:spPr bwMode="auto">
          <a:xfrm>
            <a:off x="4495800" y="1047750"/>
            <a:ext cx="4648200" cy="5810250"/>
          </a:xfrm>
          <a:prstGeom prst="rect">
            <a:avLst/>
          </a:prstGeom>
          <a:noFill/>
          <a:ln w="9525">
            <a:noFill/>
            <a:miter lim="800000"/>
            <a:headEnd/>
            <a:tailEnd/>
          </a:ln>
        </p:spPr>
      </p:pic>
      <p:sp>
        <p:nvSpPr>
          <p:cNvPr id="20483" name="Text Box 9"/>
          <p:cNvSpPr txBox="1">
            <a:spLocks noChangeArrowheads="1"/>
          </p:cNvSpPr>
          <p:nvPr/>
        </p:nvSpPr>
        <p:spPr bwMode="auto">
          <a:xfrm>
            <a:off x="0" y="5257800"/>
            <a:ext cx="3200400" cy="946150"/>
          </a:xfrm>
          <a:prstGeom prst="rect">
            <a:avLst/>
          </a:prstGeom>
          <a:noFill/>
          <a:ln w="9525">
            <a:noFill/>
            <a:miter lim="800000"/>
            <a:headEnd/>
            <a:tailEnd/>
          </a:ln>
        </p:spPr>
        <p:txBody>
          <a:bodyPr>
            <a:spAutoFit/>
          </a:bodyPr>
          <a:lstStyle/>
          <a:p>
            <a:pPr>
              <a:spcBef>
                <a:spcPct val="50000"/>
              </a:spcBef>
            </a:pPr>
            <a:r>
              <a:rPr lang="en-US" sz="2800">
                <a:solidFill>
                  <a:srgbClr val="FF0000"/>
                </a:solidFill>
              </a:rPr>
              <a:t>Research into 1970’s supportive</a:t>
            </a:r>
          </a:p>
        </p:txBody>
      </p:sp>
      <p:sp>
        <p:nvSpPr>
          <p:cNvPr id="5" name="Title 4"/>
          <p:cNvSpPr>
            <a:spLocks noGrp="1"/>
          </p:cNvSpPr>
          <p:nvPr>
            <p:ph type="title" idx="4294967295"/>
          </p:nvPr>
        </p:nvSpPr>
        <p:spPr>
          <a:xfrm>
            <a:off x="0" y="274638"/>
            <a:ext cx="8229600" cy="563562"/>
          </a:xfrm>
        </p:spPr>
        <p:txBody>
          <a:bodyPr>
            <a:normAutofit fontScale="90000"/>
          </a:bodyPr>
          <a:lstStyle/>
          <a:p>
            <a:r>
              <a:rPr lang="en-US" dirty="0" smtClean="0"/>
              <a:t>The Journey……………….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Endorphins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There is one stimulus, however, that makes our brains produce endorphins in larger amounts-intensive aerobic exercise (</a:t>
            </a:r>
            <a:r>
              <a:rPr lang="en-US" dirty="0" err="1" smtClean="0"/>
              <a:t>Rahkila</a:t>
            </a:r>
            <a:r>
              <a:rPr lang="en-US" dirty="0" smtClean="0"/>
              <a:t>, et al, 1988).</a:t>
            </a:r>
          </a:p>
          <a:p>
            <a:pPr eaLnBrk="1" fontAlgn="auto" hangingPunct="1">
              <a:spcAft>
                <a:spcPts val="0"/>
              </a:spcAft>
              <a:buFont typeface="Arial" pitchFamily="34" charset="0"/>
              <a:buChar char="•"/>
              <a:defRPr/>
            </a:pPr>
            <a:r>
              <a:rPr lang="en-US" dirty="0" smtClean="0"/>
              <a:t>Endorphins make us feel good. They give us a sensation of wellness and peace, helping shrink our problems to their true dimensions. They diminish our giants, creating a euphoric effect that gives us energy, enthusiasm and power to accomplish daily tasks (Pierce, et al., 1993).</a:t>
            </a:r>
          </a:p>
          <a:p>
            <a:pPr eaLnBrk="1" fontAlgn="auto" hangingPunct="1">
              <a:spcAft>
                <a:spcPts val="0"/>
              </a:spcAft>
              <a:buFont typeface="Arial" pitchFamily="34" charset="0"/>
              <a:buChar char="•"/>
              <a:defRPr/>
            </a:pPr>
            <a:r>
              <a:rPr lang="en-US" dirty="0" smtClean="0"/>
              <a:t>Since endorphins are so important, what can we do to produce them? Several stimuli make our brains produce these substances, such as meditation, laughing and positive attitude (Harte, </a:t>
            </a:r>
            <a:r>
              <a:rPr lang="en-US" dirty="0" err="1" smtClean="0"/>
              <a:t>Eifert</a:t>
            </a:r>
            <a:r>
              <a:rPr lang="en-US" dirty="0" smtClean="0"/>
              <a:t> and Smith, 1995).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BMJ 2011;342:c7086:10.1136/bmj.c7086</a:t>
            </a:r>
            <a:endParaRPr lang="en-US" sz="2800" dirty="0"/>
          </a:p>
        </p:txBody>
      </p:sp>
      <p:pic>
        <p:nvPicPr>
          <p:cNvPr id="1026" name="Picture 2" descr="C:\Documents and Settings\pushparaj\My Documents\My Pictures\spiritual\nsaid_600x449.png"/>
          <p:cNvPicPr>
            <a:picLocks noGrp="1" noChangeAspect="1" noChangeArrowheads="1"/>
          </p:cNvPicPr>
          <p:nvPr>
            <p:ph idx="1"/>
          </p:nvPr>
        </p:nvPicPr>
        <p:blipFill>
          <a:blip r:embed="rId2"/>
          <a:srcRect/>
          <a:stretch>
            <a:fillRect/>
          </a:stretch>
        </p:blipFill>
        <p:spPr bwMode="auto">
          <a:xfrm>
            <a:off x="990600" y="1183100"/>
            <a:ext cx="7315200" cy="547420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34962"/>
          </a:xfrm>
        </p:spPr>
        <p:txBody>
          <a:bodyPr>
            <a:normAutofit fontScale="90000"/>
          </a:bodyPr>
          <a:lstStyle/>
          <a:p>
            <a:r>
              <a:rPr lang="en-US" dirty="0" smtClean="0"/>
              <a:t>Development of </a:t>
            </a:r>
            <a:r>
              <a:rPr lang="en-US" dirty="0" err="1" smtClean="0"/>
              <a:t>Aatma</a:t>
            </a:r>
            <a:r>
              <a:rPr lang="en-US" dirty="0" smtClean="0"/>
              <a:t> consciousness</a:t>
            </a:r>
            <a:endParaRPr lang="en-US" dirty="0"/>
          </a:p>
        </p:txBody>
      </p:sp>
      <p:graphicFrame>
        <p:nvGraphicFramePr>
          <p:cNvPr id="6" name="Content Placeholder 5"/>
          <p:cNvGraphicFramePr>
            <a:graphicFrameLocks noGrp="1"/>
          </p:cNvGraphicFramePr>
          <p:nvPr>
            <p:ph idx="1"/>
          </p:nvPr>
        </p:nvGraphicFramePr>
        <p:xfrm>
          <a:off x="457200" y="838200"/>
          <a:ext cx="82296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word </a:t>
            </a:r>
            <a:r>
              <a:rPr lang="en-US" i="1" dirty="0" smtClean="0"/>
              <a:t>meditate</a:t>
            </a:r>
            <a:r>
              <a:rPr lang="en-US" dirty="0" smtClean="0"/>
              <a:t> stems from the Latin root </a:t>
            </a:r>
            <a:r>
              <a:rPr lang="en-US" i="1" dirty="0" err="1" smtClean="0"/>
              <a:t>meditatum</a:t>
            </a:r>
            <a:r>
              <a:rPr lang="en-US" dirty="0" smtClean="0"/>
              <a:t>, i.e. to ponder.</a:t>
            </a:r>
          </a:p>
          <a:p>
            <a:r>
              <a:rPr lang="en-US" i="1" dirty="0" err="1" smtClean="0"/>
              <a:t>dhyāna</a:t>
            </a:r>
            <a:r>
              <a:rPr lang="en-US" dirty="0" smtClean="0"/>
              <a:t> in Buddhism and in Hinduism, which comes from the Sanskrit root </a:t>
            </a:r>
            <a:r>
              <a:rPr lang="en-US" i="1" dirty="0" err="1" smtClean="0"/>
              <a:t>dhyai</a:t>
            </a:r>
            <a:r>
              <a:rPr lang="en-US" dirty="0" smtClean="0"/>
              <a:t>, meaning to contemplate or meditate.</a:t>
            </a:r>
          </a:p>
          <a:p>
            <a:r>
              <a:rPr lang="en-US" dirty="0" smtClean="0"/>
              <a:t>prehistoric times older civilizations used repetitive, rhythmic chants and offerings to appease the gods.</a:t>
            </a:r>
          </a:p>
          <a:p>
            <a:r>
              <a:rPr lang="en-US" dirty="0" smtClean="0"/>
              <a:t>Some of the earliest written records of meditation date to 1500BC in Hindu </a:t>
            </a:r>
            <a:r>
              <a:rPr lang="en-US" dirty="0" err="1" smtClean="0"/>
              <a:t>Vedantism</a:t>
            </a:r>
            <a:r>
              <a:rPr lang="en-US" dirty="0" smtClean="0"/>
              <a:t>.</a:t>
            </a:r>
          </a:p>
          <a:p>
            <a:r>
              <a:rPr lang="en-US" dirty="0" err="1" smtClean="0"/>
              <a:t>Lekhraj</a:t>
            </a:r>
            <a:r>
              <a:rPr lang="en-US" dirty="0" smtClean="0"/>
              <a:t> started holding </a:t>
            </a:r>
            <a:r>
              <a:rPr lang="en-US" dirty="0" err="1" smtClean="0"/>
              <a:t>satsangs</a:t>
            </a:r>
            <a:r>
              <a:rPr lang="en-US" dirty="0" smtClean="0"/>
              <a:t> which attracted many people and the group became known as Om </a:t>
            </a:r>
            <a:r>
              <a:rPr lang="en-US" dirty="0" err="1" smtClean="0"/>
              <a:t>Mandali</a:t>
            </a:r>
            <a:r>
              <a:rPr lang="en-US" dirty="0" smtClean="0"/>
              <a:t>:  Hyderabad, </a:t>
            </a:r>
            <a:r>
              <a:rPr lang="en-US" dirty="0" err="1" smtClean="0"/>
              <a:t>Sindh</a:t>
            </a:r>
            <a:r>
              <a:rPr lang="en-US" dirty="0" smtClean="0"/>
              <a:t> in the 1930s</a:t>
            </a:r>
          </a:p>
          <a:p>
            <a:r>
              <a:rPr lang="en-US" dirty="0" smtClean="0"/>
              <a:t>The Transcendental Meditation or TM technique is a form of mantra meditation introduced in India in 1955 Maharishi </a:t>
            </a:r>
            <a:r>
              <a:rPr lang="en-US" dirty="0" err="1" smtClean="0"/>
              <a:t>Maharishi</a:t>
            </a:r>
            <a:r>
              <a:rPr lang="en-US" dirty="0" smtClean="0"/>
              <a:t> Mahesh Yogi.</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1143000"/>
          </a:xfrm>
        </p:spPr>
        <p:txBody>
          <a:bodyPr>
            <a:normAutofit/>
          </a:bodyPr>
          <a:lstStyle/>
          <a:p>
            <a:pPr>
              <a:buNone/>
            </a:pPr>
            <a:r>
              <a:rPr lang="en-US" dirty="0" smtClean="0"/>
              <a:t>   The Silk Road of transmission of Buddhism introduced meditation to other oriental countries:</a:t>
            </a:r>
          </a:p>
          <a:p>
            <a:endParaRPr lang="en-US" dirty="0"/>
          </a:p>
        </p:txBody>
      </p:sp>
      <p:pic>
        <p:nvPicPr>
          <p:cNvPr id="1027" name="Picture 3" descr="C:\Documents and Settings\pushparaj\My Documents\My Pictures\spiritual\meditation spreading.jpg"/>
          <p:cNvPicPr>
            <a:picLocks noChangeAspect="1" noChangeArrowheads="1"/>
          </p:cNvPicPr>
          <p:nvPr/>
        </p:nvPicPr>
        <p:blipFill>
          <a:blip r:embed="rId2" cstate="print"/>
          <a:srcRect/>
          <a:stretch>
            <a:fillRect/>
          </a:stretch>
        </p:blipFill>
        <p:spPr bwMode="auto">
          <a:xfrm>
            <a:off x="1493198" y="1544947"/>
            <a:ext cx="5898202" cy="394145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Types of meditation Practice</a:t>
            </a:r>
            <a:endParaRPr lang="en-US" dirty="0"/>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pPr>
              <a:buNone/>
            </a:pPr>
            <a:endParaRPr lang="en-US" b="1" dirty="0"/>
          </a:p>
          <a:p>
            <a:r>
              <a:rPr lang="en-US" b="1" dirty="0"/>
              <a:t>Concentration on a word, thought, sensation, or </a:t>
            </a:r>
            <a:r>
              <a:rPr lang="en-US" b="1" dirty="0" smtClean="0"/>
              <a:t>image</a:t>
            </a:r>
          </a:p>
          <a:p>
            <a:pPr lvl="1"/>
            <a:r>
              <a:rPr lang="en-US" b="1" dirty="0" smtClean="0"/>
              <a:t> </a:t>
            </a:r>
            <a:r>
              <a:rPr lang="en-US" b="1" dirty="0"/>
              <a:t>Transcendental meditation; relaxation response; </a:t>
            </a:r>
            <a:r>
              <a:rPr lang="en-US" b="1" dirty="0" smtClean="0"/>
              <a:t>breath-focused meditation</a:t>
            </a:r>
            <a:r>
              <a:rPr lang="en-US" b="1" dirty="0"/>
              <a:t>; mantra repetition; meditation on a </a:t>
            </a:r>
            <a:r>
              <a:rPr lang="en-US" b="1" dirty="0" smtClean="0"/>
              <a:t>prayer, </a:t>
            </a:r>
            <a:r>
              <a:rPr lang="en-US" b="1" dirty="0" err="1" smtClean="0"/>
              <a:t>mandala</a:t>
            </a:r>
            <a:r>
              <a:rPr lang="en-US" b="1" dirty="0"/>
              <a:t>, or other image</a:t>
            </a:r>
          </a:p>
          <a:p>
            <a:r>
              <a:rPr lang="en-US" b="1" dirty="0"/>
              <a:t>Mindfulness </a:t>
            </a:r>
            <a:endParaRPr lang="en-US" b="1" dirty="0" smtClean="0"/>
          </a:p>
          <a:p>
            <a:pPr lvl="1"/>
            <a:r>
              <a:rPr lang="en-US" b="1" dirty="0" smtClean="0"/>
              <a:t>Mindfulness-based </a:t>
            </a:r>
            <a:r>
              <a:rPr lang="en-US" b="1" dirty="0"/>
              <a:t>stress reduction, </a:t>
            </a:r>
            <a:r>
              <a:rPr lang="en-US" b="1" dirty="0" err="1"/>
              <a:t>Vipassana</a:t>
            </a:r>
            <a:endParaRPr lang="en-US" b="1" dirty="0"/>
          </a:p>
          <a:p>
            <a:r>
              <a:rPr lang="en-US" b="1" dirty="0"/>
              <a:t>Movement-based meditation </a:t>
            </a:r>
            <a:endParaRPr lang="en-US" b="1" dirty="0" smtClean="0"/>
          </a:p>
          <a:p>
            <a:pPr lvl="1"/>
            <a:r>
              <a:rPr lang="en-US" b="1" dirty="0" smtClean="0"/>
              <a:t>Yoga</a:t>
            </a:r>
            <a:r>
              <a:rPr lang="en-US" b="1" dirty="0"/>
              <a:t>, tai chi, </a:t>
            </a:r>
            <a:r>
              <a:rPr lang="en-US" b="1" dirty="0" err="1"/>
              <a:t>qi</a:t>
            </a:r>
            <a:r>
              <a:rPr lang="en-US" b="1" dirty="0"/>
              <a:t> gong, Sufi dancing</a:t>
            </a:r>
          </a:p>
          <a:p>
            <a:r>
              <a:rPr lang="en-US" b="1" dirty="0"/>
              <a:t>Cultivating positive emotions (such as </a:t>
            </a:r>
            <a:r>
              <a:rPr lang="en-US" b="1" dirty="0" smtClean="0"/>
              <a:t>compassion, forgiveness</a:t>
            </a:r>
            <a:r>
              <a:rPr lang="en-US" b="1" dirty="0"/>
              <a:t>, gratitude, or loving-kindness)</a:t>
            </a:r>
          </a:p>
          <a:p>
            <a:pPr lvl="1"/>
            <a:r>
              <a:rPr lang="en-US" b="1" dirty="0"/>
              <a:t>Buddhist </a:t>
            </a:r>
            <a:r>
              <a:rPr lang="en-US" b="1" dirty="0" err="1"/>
              <a:t>metta</a:t>
            </a:r>
            <a:r>
              <a:rPr lang="en-US" b="1" dirty="0"/>
              <a:t> or </a:t>
            </a:r>
            <a:r>
              <a:rPr lang="en-US" b="1" dirty="0" err="1"/>
              <a:t>tonglen</a:t>
            </a:r>
            <a:r>
              <a:rPr lang="en-US" b="1" dirty="0"/>
              <a:t> practices (cultivating </a:t>
            </a:r>
            <a:r>
              <a:rPr lang="en-US" b="1" dirty="0" smtClean="0"/>
              <a:t>compassion and </a:t>
            </a:r>
            <a:r>
              <a:rPr lang="en-US" b="1" dirty="0"/>
              <a:t>loving-kindness), Institute of </a:t>
            </a:r>
            <a:r>
              <a:rPr lang="en-US" b="1" dirty="0" err="1"/>
              <a:t>HeartMath</a:t>
            </a:r>
            <a:r>
              <a:rPr lang="en-US" b="1" dirty="0"/>
              <a:t> </a:t>
            </a:r>
            <a:r>
              <a:rPr lang="en-US" b="1" dirty="0" smtClean="0"/>
              <a:t>training (cultivating </a:t>
            </a:r>
            <a:r>
              <a:rPr lang="en-US" b="1" dirty="0"/>
              <a:t>gratitude or compassion)</a:t>
            </a:r>
          </a:p>
          <a:p>
            <a:r>
              <a:rPr lang="en-US" b="1" dirty="0"/>
              <a:t>Emptying </a:t>
            </a:r>
            <a:endParaRPr lang="en-US" b="1" dirty="0" smtClean="0"/>
          </a:p>
          <a:p>
            <a:pPr lvl="1"/>
            <a:r>
              <a:rPr lang="en-US" b="1" dirty="0" smtClean="0"/>
              <a:t>Centering </a:t>
            </a:r>
            <a:r>
              <a:rPr lang="en-US" b="1" dirty="0"/>
              <a:t>prayer, waiting on the inner voice or inner </a:t>
            </a:r>
            <a:r>
              <a:rPr lang="en-US" b="1" dirty="0" smtClean="0"/>
              <a:t>light</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Physiologic effect in Adult</a:t>
            </a:r>
            <a:endParaRPr lang="en-US" dirty="0"/>
          </a:p>
        </p:txBody>
      </p:sp>
      <p:sp>
        <p:nvSpPr>
          <p:cNvPr id="3" name="Content Placeholder 2"/>
          <p:cNvSpPr>
            <a:spLocks noGrp="1"/>
          </p:cNvSpPr>
          <p:nvPr>
            <p:ph idx="1"/>
          </p:nvPr>
        </p:nvSpPr>
        <p:spPr/>
        <p:txBody>
          <a:bodyPr>
            <a:normAutofit/>
          </a:bodyPr>
          <a:lstStyle/>
          <a:p>
            <a:r>
              <a:rPr lang="en-US" dirty="0" err="1" smtClean="0"/>
              <a:t>Nonmovement</a:t>
            </a:r>
            <a:r>
              <a:rPr lang="en-US" dirty="0" smtClean="0"/>
              <a:t> meditation:</a:t>
            </a:r>
          </a:p>
          <a:p>
            <a:pPr lvl="1"/>
            <a:r>
              <a:rPr lang="en-US" dirty="0" err="1" smtClean="0"/>
              <a:t>Hypometabolic</a:t>
            </a:r>
            <a:r>
              <a:rPr lang="en-US" dirty="0" smtClean="0"/>
              <a:t> state: decreased heart rate, respiratory rate, skin resistance and blood pressure.</a:t>
            </a:r>
          </a:p>
          <a:p>
            <a:pPr lvl="1"/>
            <a:r>
              <a:rPr lang="en-US" dirty="0" smtClean="0"/>
              <a:t>Changes in the autonomic nervous system: less sympathetic and more parasympathetic activity, lower </a:t>
            </a:r>
            <a:r>
              <a:rPr lang="en-US" dirty="0" err="1" smtClean="0"/>
              <a:t>cortisol</a:t>
            </a:r>
            <a:r>
              <a:rPr lang="en-US" dirty="0" smtClean="0"/>
              <a:t> concentration, changes associated with </a:t>
            </a:r>
            <a:r>
              <a:rPr lang="en-US" dirty="0" err="1" smtClean="0"/>
              <a:t>decreaseased</a:t>
            </a:r>
            <a:r>
              <a:rPr lang="en-US" dirty="0" smtClean="0"/>
              <a:t> stress and greater </a:t>
            </a:r>
            <a:r>
              <a:rPr lang="en-US" dirty="0" err="1" smtClean="0"/>
              <a:t>psychophysiologic</a:t>
            </a:r>
            <a:r>
              <a:rPr lang="en-US" dirty="0" smtClean="0"/>
              <a:t> </a:t>
            </a:r>
            <a:r>
              <a:rPr lang="en-US" dirty="0" err="1" smtClean="0"/>
              <a:t>cohrence</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a:t>
            </a:r>
            <a:r>
              <a:rPr lang="en-US" dirty="0" smtClean="0"/>
              <a:t>reater alpha and theta coherence, increased activity of left prefrontal cortex (associated with greater happiness.</a:t>
            </a:r>
          </a:p>
          <a:p>
            <a:r>
              <a:rPr lang="en-US" dirty="0" smtClean="0"/>
              <a:t>Compassion generates synchronized gamma activity.</a:t>
            </a:r>
          </a:p>
          <a:p>
            <a:r>
              <a:rPr lang="en-US" dirty="0" err="1" smtClean="0"/>
              <a:t>Inhanced</a:t>
            </a:r>
            <a:r>
              <a:rPr lang="en-US" dirty="0" smtClean="0"/>
              <a:t> immune function in response to stress and immunization.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Neuroimaging</a:t>
            </a:r>
            <a:r>
              <a:rPr lang="en-US" dirty="0" smtClean="0"/>
              <a:t>, </a:t>
            </a:r>
            <a:r>
              <a:rPr lang="en-US" dirty="0" err="1" smtClean="0"/>
              <a:t>FMRI,blood</a:t>
            </a:r>
            <a:r>
              <a:rPr lang="en-US" dirty="0" smtClean="0"/>
              <a:t> flow studies: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Inhanced</a:t>
            </a:r>
            <a:r>
              <a:rPr lang="en-US" dirty="0" smtClean="0"/>
              <a:t> blood flow and thicker cortical areas in those parts of brain associated with attention and emotional regulation such as prefrontal cortex and the anterior </a:t>
            </a:r>
            <a:r>
              <a:rPr lang="en-US" dirty="0" err="1"/>
              <a:t>c</a:t>
            </a:r>
            <a:r>
              <a:rPr lang="en-US" dirty="0" err="1" smtClean="0"/>
              <a:t>ingulate</a:t>
            </a:r>
            <a:r>
              <a:rPr lang="en-US" dirty="0" smtClean="0"/>
              <a:t> cortex.</a:t>
            </a:r>
          </a:p>
          <a:p>
            <a:r>
              <a:rPr lang="en-US" dirty="0" smtClean="0"/>
              <a:t>Regional brain activation in the dorsal lateral prefrontal cortex and anterior </a:t>
            </a:r>
            <a:r>
              <a:rPr lang="en-US" dirty="0" err="1" smtClean="0"/>
              <a:t>cingulate</a:t>
            </a:r>
            <a:r>
              <a:rPr lang="en-US" dirty="0" smtClean="0"/>
              <a:t> </a:t>
            </a:r>
            <a:r>
              <a:rPr lang="en-US" dirty="0" err="1" smtClean="0"/>
              <a:t>corex</a:t>
            </a:r>
            <a:r>
              <a:rPr lang="en-US" dirty="0" smtClean="0"/>
              <a:t>.</a:t>
            </a:r>
          </a:p>
          <a:p>
            <a:r>
              <a:rPr lang="en-US" dirty="0" smtClean="0"/>
              <a:t>Increased blood flow in the right temporal lobe and posterior </a:t>
            </a:r>
            <a:r>
              <a:rPr lang="en-US" dirty="0" err="1" smtClean="0"/>
              <a:t>cingulate</a:t>
            </a:r>
            <a:r>
              <a:rPr lang="en-US" dirty="0" smtClean="0"/>
              <a:t> </a:t>
            </a:r>
            <a:r>
              <a:rPr lang="en-US" dirty="0" err="1" smtClean="0"/>
              <a:t>gyrus</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Paediatric</a:t>
            </a:r>
            <a:r>
              <a:rPr lang="en-US" dirty="0" smtClean="0"/>
              <a:t> studies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i="1" dirty="0" err="1" smtClean="0"/>
              <a:t>Flook</a:t>
            </a:r>
            <a:r>
              <a:rPr lang="en-US" i="1" dirty="0" smtClean="0"/>
              <a:t> (2010)	Randomized control</a:t>
            </a:r>
          </a:p>
          <a:p>
            <a:pPr lvl="1"/>
            <a:r>
              <a:rPr lang="en-US" b="1" dirty="0" smtClean="0"/>
              <a:t>Outcome</a:t>
            </a:r>
            <a:r>
              <a:rPr lang="en-US" dirty="0" smtClean="0"/>
              <a:t>: Improved executive function  for students with lower baseline (p&lt;0.02), improved attention and anger management.</a:t>
            </a:r>
          </a:p>
          <a:p>
            <a:r>
              <a:rPr lang="en-US" i="1" dirty="0" err="1" smtClean="0"/>
              <a:t>Biegel</a:t>
            </a:r>
            <a:r>
              <a:rPr lang="en-US" i="1" dirty="0" smtClean="0"/>
              <a:t> (2009)	Randomized control trial</a:t>
            </a:r>
          </a:p>
          <a:p>
            <a:pPr lvl="1"/>
            <a:r>
              <a:rPr lang="en-US" b="1" dirty="0" smtClean="0"/>
              <a:t>Outcome</a:t>
            </a:r>
            <a:r>
              <a:rPr lang="en-US" dirty="0" smtClean="0"/>
              <a:t>: reduced anxiety, depression, somatic  distress, increased self esteem and sleep quality.</a:t>
            </a:r>
          </a:p>
          <a:p>
            <a:r>
              <a:rPr lang="en-US" i="1" dirty="0" err="1" smtClean="0"/>
              <a:t>Sibinga</a:t>
            </a:r>
            <a:r>
              <a:rPr lang="en-US" i="1" dirty="0" smtClean="0"/>
              <a:t> (2008)	No control group</a:t>
            </a:r>
          </a:p>
          <a:p>
            <a:pPr lvl="1"/>
            <a:r>
              <a:rPr lang="en-US" b="1" dirty="0" smtClean="0"/>
              <a:t>Outcome</a:t>
            </a:r>
            <a:r>
              <a:rPr lang="en-US" dirty="0" smtClean="0"/>
              <a:t>: Reduced reactivity and improved self care</a:t>
            </a:r>
          </a:p>
          <a:p>
            <a:r>
              <a:rPr lang="en-US" i="1" dirty="0" err="1" smtClean="0"/>
              <a:t>Bootzin</a:t>
            </a:r>
            <a:r>
              <a:rPr lang="en-US" i="1" dirty="0" smtClean="0"/>
              <a:t> (2005)	No control group</a:t>
            </a:r>
          </a:p>
          <a:p>
            <a:pPr lvl="1"/>
            <a:r>
              <a:rPr lang="en-US" b="1" dirty="0" smtClean="0"/>
              <a:t>Outcome</a:t>
            </a:r>
            <a:r>
              <a:rPr lang="en-US" dirty="0" smtClean="0"/>
              <a:t>: Improved sleep, decreased worry and decreased mental health distress.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miller natl geo cover 1998"/>
          <p:cNvPicPr>
            <a:picLocks noChangeAspect="1" noChangeArrowheads="1"/>
          </p:cNvPicPr>
          <p:nvPr/>
        </p:nvPicPr>
        <p:blipFill>
          <a:blip r:embed="rId2" cstate="print"/>
          <a:srcRect/>
          <a:stretch>
            <a:fillRect/>
          </a:stretch>
        </p:blipFill>
        <p:spPr bwMode="auto">
          <a:xfrm>
            <a:off x="5334000" y="1828800"/>
            <a:ext cx="2076450" cy="2743200"/>
          </a:xfrm>
          <a:prstGeom prst="rect">
            <a:avLst/>
          </a:prstGeom>
          <a:noFill/>
          <a:ln w="9525">
            <a:noFill/>
            <a:miter lim="800000"/>
            <a:headEnd/>
            <a:tailEnd/>
          </a:ln>
        </p:spPr>
      </p:pic>
      <p:sp>
        <p:nvSpPr>
          <p:cNvPr id="21506" name="Text Box 4"/>
          <p:cNvSpPr txBox="1">
            <a:spLocks noChangeArrowheads="1"/>
          </p:cNvSpPr>
          <p:nvPr/>
        </p:nvSpPr>
        <p:spPr bwMode="auto">
          <a:xfrm>
            <a:off x="6400800" y="0"/>
            <a:ext cx="2743200" cy="1768475"/>
          </a:xfrm>
          <a:prstGeom prst="rect">
            <a:avLst/>
          </a:prstGeom>
          <a:noFill/>
          <a:ln w="9525">
            <a:noFill/>
            <a:miter lim="800000"/>
            <a:headEnd/>
            <a:tailEnd/>
          </a:ln>
        </p:spPr>
        <p:txBody>
          <a:bodyPr>
            <a:spAutoFit/>
          </a:bodyPr>
          <a:lstStyle/>
          <a:p>
            <a:pPr>
              <a:spcBef>
                <a:spcPct val="50000"/>
              </a:spcBef>
            </a:pPr>
            <a:r>
              <a:rPr lang="en-US" sz="2000" b="1"/>
              <a:t>Stanley Miller</a:t>
            </a:r>
            <a:endParaRPr lang="en-US" sz="2000"/>
          </a:p>
          <a:p>
            <a:pPr>
              <a:spcBef>
                <a:spcPct val="50000"/>
              </a:spcBef>
            </a:pPr>
            <a:r>
              <a:rPr lang="en-US" sz="2000"/>
              <a:t>the chemical origin of life is a lot more difficult than we first imaged</a:t>
            </a:r>
          </a:p>
        </p:txBody>
      </p:sp>
      <p:sp>
        <p:nvSpPr>
          <p:cNvPr id="2053" name="Text Box 5"/>
          <p:cNvSpPr txBox="1">
            <a:spLocks noChangeArrowheads="1"/>
          </p:cNvSpPr>
          <p:nvPr/>
        </p:nvSpPr>
        <p:spPr bwMode="auto">
          <a:xfrm>
            <a:off x="6629400" y="4572000"/>
            <a:ext cx="2514600" cy="1465263"/>
          </a:xfrm>
          <a:prstGeom prst="rect">
            <a:avLst/>
          </a:prstGeom>
          <a:noFill/>
          <a:ln w="9525">
            <a:noFill/>
            <a:miter lim="800000"/>
            <a:headEnd/>
            <a:tailEnd/>
          </a:ln>
        </p:spPr>
        <p:txBody>
          <a:bodyPr>
            <a:spAutoFit/>
          </a:bodyPr>
          <a:lstStyle/>
          <a:p>
            <a:r>
              <a:rPr lang="en-US">
                <a:latin typeface="Arial Unicode MS" pitchFamily="34" charset="-128"/>
                <a:ea typeface="Arial Unicode MS" pitchFamily="34" charset="-128"/>
                <a:cs typeface="Arial Unicode MS" pitchFamily="34" charset="-128"/>
              </a:rPr>
              <a:t>Father of 'Origin of Life’</a:t>
            </a:r>
            <a:br>
              <a:rPr lang="en-US">
                <a:latin typeface="Arial Unicode MS" pitchFamily="34" charset="-128"/>
                <a:ea typeface="Arial Unicode MS" pitchFamily="34" charset="-128"/>
                <a:cs typeface="Arial Unicode MS" pitchFamily="34" charset="-128"/>
              </a:rPr>
            </a:br>
            <a:r>
              <a:rPr lang="en-US">
                <a:latin typeface="Arial Unicode MS" pitchFamily="34" charset="-128"/>
                <a:ea typeface="Arial Unicode MS" pitchFamily="34" charset="-128"/>
                <a:cs typeface="Arial Unicode MS" pitchFamily="34" charset="-128"/>
              </a:rPr>
              <a:t>Chemistry Dies </a:t>
            </a:r>
          </a:p>
          <a:p>
            <a:endParaRPr lang="en-US">
              <a:latin typeface="Arial Unicode MS" pitchFamily="34" charset="-128"/>
              <a:ea typeface="Arial Unicode MS" pitchFamily="34" charset="-128"/>
              <a:cs typeface="Arial Unicode MS" pitchFamily="34" charset="-128"/>
            </a:endParaRPr>
          </a:p>
          <a:p>
            <a:r>
              <a:rPr lang="en-US">
                <a:latin typeface="Arial Unicode MS" pitchFamily="34" charset="-128"/>
                <a:ea typeface="Arial Unicode MS" pitchFamily="34" charset="-128"/>
                <a:cs typeface="Arial Unicode MS" pitchFamily="34" charset="-128"/>
              </a:rPr>
              <a:t>May 21, 2007</a:t>
            </a:r>
          </a:p>
        </p:txBody>
      </p:sp>
      <p:pic>
        <p:nvPicPr>
          <p:cNvPr id="21508" name="Picture 6" descr="miller ny times photo ap photo"/>
          <p:cNvPicPr>
            <a:picLocks noChangeAspect="1" noChangeArrowheads="1"/>
          </p:cNvPicPr>
          <p:nvPr/>
        </p:nvPicPr>
        <p:blipFill>
          <a:blip r:embed="rId3" cstate="print"/>
          <a:srcRect/>
          <a:stretch>
            <a:fillRect/>
          </a:stretch>
        </p:blipFill>
        <p:spPr bwMode="auto">
          <a:xfrm>
            <a:off x="0" y="0"/>
            <a:ext cx="5029200" cy="6853238"/>
          </a:xfrm>
          <a:prstGeom prst="rect">
            <a:avLst/>
          </a:prstGeom>
          <a:noFill/>
          <a:ln w="9525">
            <a:noFill/>
            <a:miter lim="800000"/>
            <a:headEnd/>
            <a:tailEnd/>
          </a:ln>
        </p:spPr>
      </p:pic>
      <p:sp>
        <p:nvSpPr>
          <p:cNvPr id="21509" name="Text Box 7"/>
          <p:cNvSpPr txBox="1">
            <a:spLocks noChangeArrowheads="1"/>
          </p:cNvSpPr>
          <p:nvPr/>
        </p:nvSpPr>
        <p:spPr bwMode="auto">
          <a:xfrm>
            <a:off x="4419600" y="6324600"/>
            <a:ext cx="1981200" cy="581025"/>
          </a:xfrm>
          <a:prstGeom prst="rect">
            <a:avLst/>
          </a:prstGeom>
          <a:noFill/>
          <a:ln w="9525">
            <a:noFill/>
            <a:miter lim="800000"/>
            <a:headEnd/>
            <a:tailEnd/>
          </a:ln>
        </p:spPr>
        <p:txBody>
          <a:bodyPr>
            <a:spAutoFit/>
          </a:bodyPr>
          <a:lstStyle/>
          <a:p>
            <a:pPr>
              <a:spcBef>
                <a:spcPct val="50000"/>
              </a:spcBef>
            </a:pPr>
            <a:r>
              <a:rPr lang="en-US" sz="1600" i="1">
                <a:solidFill>
                  <a:schemeClr val="bg1"/>
                </a:solidFill>
              </a:rPr>
              <a:t>National Geographic</a:t>
            </a:r>
            <a:r>
              <a:rPr lang="en-US" sz="1600">
                <a:solidFill>
                  <a:schemeClr val="bg1"/>
                </a:solidFill>
              </a:rPr>
              <a:t>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strVal val="#ppt_w*0.70"/>
                                          </p:val>
                                        </p:tav>
                                        <p:tav tm="100000">
                                          <p:val>
                                            <p:strVal val="#ppt_w"/>
                                          </p:val>
                                        </p:tav>
                                      </p:tavLst>
                                    </p:anim>
                                    <p:anim calcmode="lin" valueType="num">
                                      <p:cBhvr>
                                        <p:cTn id="8" dur="1000" fill="hold"/>
                                        <p:tgtEl>
                                          <p:spTgt spid="2053"/>
                                        </p:tgtEl>
                                        <p:attrNameLst>
                                          <p:attrName>ppt_h</p:attrName>
                                        </p:attrNameLst>
                                      </p:cBhvr>
                                      <p:tavLst>
                                        <p:tav tm="0">
                                          <p:val>
                                            <p:strVal val="#ppt_h"/>
                                          </p:val>
                                        </p:tav>
                                        <p:tav tm="100000">
                                          <p:val>
                                            <p:strVal val="#ppt_h"/>
                                          </p:val>
                                        </p:tav>
                                      </p:tavLst>
                                    </p:anim>
                                    <p:animEffect transition="in" filter="fade">
                                      <p:cBhvr>
                                        <p:cTn id="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Thought Pyramid</a:t>
            </a:r>
            <a:endParaRPr lang="en-US" dirty="0"/>
          </a:p>
        </p:txBody>
      </p:sp>
      <p:graphicFrame>
        <p:nvGraphicFramePr>
          <p:cNvPr id="14" name="Content Placeholder 1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Up Arrow 14"/>
          <p:cNvSpPr/>
          <p:nvPr/>
        </p:nvSpPr>
        <p:spPr>
          <a:xfrm>
            <a:off x="1676400" y="3962400"/>
            <a:ext cx="381000" cy="198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1752600" y="1600200"/>
            <a:ext cx="304800" cy="190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32-Point Star 16"/>
          <p:cNvSpPr/>
          <p:nvPr/>
        </p:nvSpPr>
        <p:spPr>
          <a:xfrm rot="21307978">
            <a:off x="-2775" y="4201940"/>
            <a:ext cx="3062386" cy="16002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Cortisol</a:t>
            </a:r>
            <a:endParaRPr lang="en-US" dirty="0" smtClean="0"/>
          </a:p>
          <a:p>
            <a:pPr algn="ctr"/>
            <a:r>
              <a:rPr lang="en-US" dirty="0" smtClean="0"/>
              <a:t>Adrenaline</a:t>
            </a:r>
          </a:p>
          <a:p>
            <a:pPr algn="ctr"/>
            <a:r>
              <a:rPr lang="en-US" dirty="0" err="1" smtClean="0"/>
              <a:t>Noradrenaline</a:t>
            </a:r>
            <a:endParaRPr lang="en-US" dirty="0"/>
          </a:p>
        </p:txBody>
      </p:sp>
      <p:sp>
        <p:nvSpPr>
          <p:cNvPr id="19" name="Up Ribbon 18"/>
          <p:cNvSpPr/>
          <p:nvPr/>
        </p:nvSpPr>
        <p:spPr>
          <a:xfrm>
            <a:off x="0" y="1828800"/>
            <a:ext cx="2514600" cy="14478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Endorphin</a:t>
            </a:r>
          </a:p>
          <a:p>
            <a:pPr algn="ctr"/>
            <a:r>
              <a:rPr lang="en-US" dirty="0" smtClean="0"/>
              <a:t>Serotonin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Purification Process: Meditation</a:t>
            </a:r>
            <a:endParaRPr lang="en-US" dirty="0"/>
          </a:p>
        </p:txBody>
      </p:sp>
      <p:graphicFrame>
        <p:nvGraphicFramePr>
          <p:cNvPr id="4" name="Content Placeholder 3"/>
          <p:cNvGraphicFramePr>
            <a:graphicFrameLocks noGrp="1"/>
          </p:cNvGraphicFramePr>
          <p:nvPr>
            <p:ph idx="1"/>
          </p:nvPr>
        </p:nvGraphicFramePr>
        <p:xfrm>
          <a:off x="3810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524000" y="38862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Burn Out Syndrome: 1970</a:t>
            </a:r>
          </a:p>
        </p:txBody>
      </p:sp>
      <p:sp>
        <p:nvSpPr>
          <p:cNvPr id="54274" name="Rectangle 2"/>
          <p:cNvSpPr>
            <a:spLocks noChangeArrowheads="1"/>
          </p:cNvSpPr>
          <p:nvPr/>
        </p:nvSpPr>
        <p:spPr bwMode="auto">
          <a:xfrm>
            <a:off x="0" y="1524000"/>
            <a:ext cx="9144000" cy="4124325"/>
          </a:xfrm>
          <a:prstGeom prst="rect">
            <a:avLst/>
          </a:prstGeom>
          <a:noFill/>
          <a:ln w="9525">
            <a:noFill/>
            <a:miter lim="800000"/>
            <a:headEnd/>
            <a:tailEnd/>
          </a:ln>
        </p:spPr>
        <p:txBody>
          <a:bodyPr>
            <a:spAutoFit/>
          </a:bodyPr>
          <a:lstStyle/>
          <a:p>
            <a:r>
              <a:rPr lang="en-US" sz="2800">
                <a:latin typeface="Calibri" pitchFamily="34" charset="0"/>
              </a:rPr>
              <a:t>Burnout has been described by Maslach and coworkers: </a:t>
            </a:r>
          </a:p>
          <a:p>
            <a:endParaRPr lang="en-US">
              <a:latin typeface="Calibri" pitchFamily="34" charset="0"/>
            </a:endParaRPr>
          </a:p>
          <a:p>
            <a:pPr>
              <a:buFont typeface="Arial" charset="0"/>
              <a:buChar char="•"/>
            </a:pPr>
            <a:r>
              <a:rPr lang="en-US" sz="2400">
                <a:latin typeface="Calibri" pitchFamily="34" charset="0"/>
              </a:rPr>
              <a:t>As a condition in which professionals “lose all concern, all emotional</a:t>
            </a:r>
          </a:p>
          <a:p>
            <a:r>
              <a:rPr lang="en-US" sz="2400">
                <a:latin typeface="Calibri" pitchFamily="34" charset="0"/>
              </a:rPr>
              <a:t>  feeling for the people they work with, and come to treat them</a:t>
            </a:r>
          </a:p>
          <a:p>
            <a:r>
              <a:rPr lang="en-US" sz="2400">
                <a:latin typeface="Calibri" pitchFamily="34" charset="0"/>
              </a:rPr>
              <a:t>  in a detached or even dehumanized way.” </a:t>
            </a:r>
          </a:p>
          <a:p>
            <a:pPr>
              <a:buFont typeface="Arial" charset="0"/>
              <a:buChar char="•"/>
            </a:pPr>
            <a:r>
              <a:rPr lang="en-US" sz="2400">
                <a:latin typeface="Calibri" pitchFamily="34" charset="0"/>
              </a:rPr>
              <a:t>Professional burnout is a psychological syndrome arising in response to        chronic interpersonal stressors on the job . </a:t>
            </a:r>
          </a:p>
          <a:p>
            <a:pPr>
              <a:buFont typeface="Arial" charset="0"/>
              <a:buChar char="•"/>
            </a:pPr>
            <a:r>
              <a:rPr lang="en-US" sz="2400">
                <a:latin typeface="Calibri" pitchFamily="34" charset="0"/>
              </a:rPr>
              <a:t>Burnout is a problem that is specific to the work context, in contrast to   depression, which tends to pervade every domain of a person’s life . </a:t>
            </a:r>
          </a:p>
          <a:p>
            <a:pPr>
              <a:buFont typeface="Arial" charset="0"/>
              <a:buChar char="•"/>
            </a:pPr>
            <a:r>
              <a:rPr lang="en-US" sz="2400">
                <a:latin typeface="Calibri" pitchFamily="34" charset="0"/>
              </a:rPr>
              <a:t>Physical illness, emotional problems, increased turnover, absenteeism </a:t>
            </a:r>
          </a:p>
          <a:p>
            <a:r>
              <a:rPr lang="en-US" sz="2400">
                <a:latin typeface="Calibri" pitchFamily="34" charset="0"/>
              </a:rPr>
              <a:t>  and poor job performance and negative attitudes in general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Burn Out Syndrome</a:t>
            </a:r>
          </a:p>
        </p:txBody>
      </p:sp>
      <p:pic>
        <p:nvPicPr>
          <p:cNvPr id="55298" name="Picture 2"/>
          <p:cNvPicPr>
            <a:picLocks noChangeAspect="1" noChangeArrowheads="1"/>
          </p:cNvPicPr>
          <p:nvPr/>
        </p:nvPicPr>
        <p:blipFill>
          <a:blip r:embed="rId2" cstate="print"/>
          <a:srcRect/>
          <a:stretch>
            <a:fillRect/>
          </a:stretch>
        </p:blipFill>
        <p:spPr bwMode="auto">
          <a:xfrm>
            <a:off x="2209800" y="1828800"/>
            <a:ext cx="4557713" cy="463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Burn Out Syndrome</a:t>
            </a:r>
          </a:p>
        </p:txBody>
      </p:sp>
      <p:pic>
        <p:nvPicPr>
          <p:cNvPr id="56322" name="Picture 2"/>
          <p:cNvPicPr>
            <a:picLocks noChangeAspect="1" noChangeArrowheads="1"/>
          </p:cNvPicPr>
          <p:nvPr/>
        </p:nvPicPr>
        <p:blipFill>
          <a:blip r:embed="rId2" cstate="print"/>
          <a:srcRect/>
          <a:stretch>
            <a:fillRect/>
          </a:stretch>
        </p:blipFill>
        <p:spPr bwMode="auto">
          <a:xfrm>
            <a:off x="1752600" y="2286000"/>
            <a:ext cx="6096000" cy="404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Monday, October 11, 2010</a:t>
            </a:r>
            <a:br>
              <a:rPr lang="en-US" dirty="0" smtClean="0"/>
            </a:br>
            <a:r>
              <a:rPr lang="en-US" dirty="0" smtClean="0"/>
              <a:t>NY Times</a:t>
            </a:r>
            <a:endParaRPr lang="en-US" dirty="0"/>
          </a:p>
        </p:txBody>
      </p:sp>
      <p:sp>
        <p:nvSpPr>
          <p:cNvPr id="57346" name="Rectangle 3"/>
          <p:cNvSpPr>
            <a:spLocks noChangeArrowheads="1"/>
          </p:cNvSpPr>
          <p:nvPr/>
        </p:nvSpPr>
        <p:spPr bwMode="auto">
          <a:xfrm>
            <a:off x="304800" y="1905000"/>
            <a:ext cx="8839200" cy="4524375"/>
          </a:xfrm>
          <a:prstGeom prst="rect">
            <a:avLst/>
          </a:prstGeom>
          <a:noFill/>
          <a:ln w="9525">
            <a:noFill/>
            <a:miter lim="800000"/>
            <a:headEnd/>
            <a:tailEnd/>
          </a:ln>
        </p:spPr>
        <p:txBody>
          <a:bodyPr>
            <a:spAutoFit/>
          </a:bodyPr>
          <a:lstStyle/>
          <a:p>
            <a:r>
              <a:rPr lang="en-US" sz="3200">
                <a:latin typeface="Calibri" pitchFamily="34" charset="0"/>
              </a:rPr>
              <a:t>For several decades now, studies have consistently shown that physicians have higher rates of suicide than the general population — 40 percent higher for male doctors and a staggering 130 percent higher for female doctors. </a:t>
            </a:r>
          </a:p>
          <a:p>
            <a:r>
              <a:rPr lang="en-US" sz="3200">
                <a:latin typeface="Calibri" pitchFamily="34" charset="0"/>
              </a:rPr>
              <a:t>Students enter medical school with mental health profiles similar to those of their peers but end up experiencing depression, burnout and other mental illnesses at higher rates.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p:cNvSpPr>
          <p:nvPr>
            <p:ph type="ctrTitle"/>
          </p:nvPr>
        </p:nvSpPr>
        <p:spPr>
          <a:xfrm>
            <a:off x="228600" y="2130425"/>
            <a:ext cx="8763000" cy="1470025"/>
          </a:xfrm>
        </p:spPr>
        <p:txBody>
          <a:bodyPr/>
          <a:lstStyle/>
          <a:p>
            <a:pPr eaLnBrk="1" hangingPunct="1"/>
            <a:r>
              <a:rPr lang="en-US" smtClean="0"/>
              <a:t>Every birth can survive for 90 years</a:t>
            </a:r>
          </a:p>
        </p:txBody>
      </p:sp>
      <p:sp>
        <p:nvSpPr>
          <p:cNvPr id="4" name="Subtitle 3"/>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err="1" smtClean="0"/>
              <a:t>Scandavian</a:t>
            </a:r>
            <a:r>
              <a:rPr lang="en-US" smtClean="0"/>
              <a:t> Countries</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smtClean="0"/>
              <a:t>Swiss Age</a:t>
            </a:r>
          </a:p>
        </p:txBody>
      </p:sp>
      <p:pic>
        <p:nvPicPr>
          <p:cNvPr id="91138" name="Picture 2" descr="C:\Documents and Settings\pushparaj\My Documents\My Pictures\swiss life expectancy.jpg"/>
          <p:cNvPicPr>
            <a:picLocks noGrp="1" noChangeAspect="1" noChangeArrowheads="1"/>
          </p:cNvPicPr>
          <p:nvPr>
            <p:ph idx="1"/>
          </p:nvPr>
        </p:nvPicPr>
        <p:blipFill>
          <a:blip r:embed="rId2" cstate="print"/>
          <a:srcRect/>
          <a:stretch>
            <a:fillRect/>
          </a:stretch>
        </p:blipFill>
        <p:spPr>
          <a:xfrm>
            <a:off x="1447800" y="1455738"/>
            <a:ext cx="6172200" cy="475615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Health </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Hippocrates, stated something similar over 2,000 years ago - in the 5th century BC:</a:t>
            </a:r>
          </a:p>
          <a:p>
            <a:pPr eaLnBrk="1" fontAlgn="auto" hangingPunct="1">
              <a:spcAft>
                <a:spcPts val="0"/>
              </a:spcAft>
              <a:buFont typeface="Arial" pitchFamily="34" charset="0"/>
              <a:buNone/>
              <a:defRPr/>
            </a:pPr>
            <a:r>
              <a:rPr lang="en-US" smtClean="0"/>
              <a:t>	"</a:t>
            </a:r>
            <a:r>
              <a:rPr lang="en-US" dirty="0" smtClean="0"/>
              <a:t>Positive health requires knowledge of man's primary constitution and the powers of various foods, both those natural to them and those resulting from human skills. But eating alone is not enough for health. There must be exercise, of which the effects must likewise be known. The combination of these two things makes regimen, when proper attention is given to the seasons of the year, the changes of the winds, the age of the individual and the situation of his home".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457200" y="0"/>
            <a:ext cx="8229600" cy="6629400"/>
          </a:xfrm>
        </p:spPr>
        <p:txBody>
          <a:bodyPr>
            <a:normAutofit fontScale="90000"/>
          </a:bodyPr>
          <a:lstStyle/>
          <a:p>
            <a:pPr algn="l" eaLnBrk="1" hangingPunct="1"/>
            <a:r>
              <a:rPr lang="en-US" sz="3200" smtClean="0"/>
              <a:t/>
            </a:r>
            <a:br>
              <a:rPr lang="en-US" sz="3200" smtClean="0"/>
            </a:br>
            <a:r>
              <a:rPr lang="en-US" sz="2400" smtClean="0"/>
              <a:t/>
            </a:r>
            <a:br>
              <a:rPr lang="en-US" sz="2400" smtClean="0"/>
            </a:br>
            <a:r>
              <a:rPr lang="en-US" sz="2400" b="1" smtClean="0"/>
              <a:t>Disease:</a:t>
            </a:r>
            <a:r>
              <a:rPr lang="en-US" sz="2400" smtClean="0"/>
              <a:t/>
            </a:r>
            <a:br>
              <a:rPr lang="en-US" sz="2400" smtClean="0"/>
            </a:br>
            <a:r>
              <a:rPr lang="en-US" sz="2400" smtClean="0"/>
              <a:t>Any deviation from or interruption of the normal structure or function of any body part, organ, or system that is manifested by a characteristic set of symptoms and signs and whose etiology, pathology, and prognosis may be known or unknown.</a:t>
            </a:r>
            <a:br>
              <a:rPr lang="en-US" sz="2400" smtClean="0"/>
            </a:br>
            <a:r>
              <a:rPr lang="en-US" sz="2400" smtClean="0"/>
              <a:t/>
            </a:r>
            <a:br>
              <a:rPr lang="en-US" sz="2400" smtClean="0"/>
            </a:br>
            <a:r>
              <a:rPr lang="en-US" sz="2400" b="1" smtClean="0"/>
              <a:t>Health:</a:t>
            </a:r>
            <a:r>
              <a:rPr lang="en-US" sz="2400" smtClean="0"/>
              <a:t/>
            </a:r>
            <a:br>
              <a:rPr lang="en-US" sz="2400" smtClean="0"/>
            </a:br>
            <a:r>
              <a:rPr lang="en-US" sz="2400" smtClean="0"/>
              <a:t>Health is a state of complete physical, mental and social well-being and not merely the absence of disease or infirmity. (1948 WHO)</a:t>
            </a:r>
            <a:br>
              <a:rPr lang="en-US" sz="2400" smtClean="0"/>
            </a:br>
            <a:r>
              <a:rPr lang="en-US" sz="2400" smtClean="0"/>
              <a:t>An expansion of the WHO definition may be necessary to include a spiritual dimension of health if social scientists can agree that spirituality is part of health and not merely an influence. </a:t>
            </a:r>
            <a:br>
              <a:rPr lang="en-US" sz="2400" smtClean="0"/>
            </a:br>
            <a:r>
              <a:rPr lang="en-US" sz="2400" smtClean="0"/>
              <a:t/>
            </a:r>
            <a:br>
              <a:rPr lang="en-US" sz="2400" smtClean="0"/>
            </a:br>
            <a:r>
              <a:rPr lang="en-US" sz="1800" b="1" smtClean="0"/>
              <a:t>James S Larson. The World Health Organization's definition of health: Social versus spiritual health . 1996 Social Indicators Research. Volume 38, Number 2. 181-192, </a:t>
            </a:r>
            <a:r>
              <a:rPr lang="en-US" sz="2400" smtClean="0"/>
              <a:t/>
            </a:r>
            <a:br>
              <a:rPr lang="en-US" sz="2400" smtClean="0"/>
            </a:b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Voet Fig 1-36"/>
          <p:cNvPicPr>
            <a:picLocks noChangeAspect="1" noChangeArrowheads="1"/>
          </p:cNvPicPr>
          <p:nvPr/>
        </p:nvPicPr>
        <p:blipFill>
          <a:blip r:embed="rId2" cstate="print"/>
          <a:srcRect/>
          <a:stretch>
            <a:fillRect/>
          </a:stretch>
        </p:blipFill>
        <p:spPr bwMode="auto">
          <a:xfrm>
            <a:off x="0" y="0"/>
            <a:ext cx="5597525" cy="6858000"/>
          </a:xfrm>
          <a:prstGeom prst="rect">
            <a:avLst/>
          </a:prstGeom>
          <a:noFill/>
          <a:ln w="9525">
            <a:noFill/>
            <a:miter lim="800000"/>
            <a:headEnd/>
            <a:tailEnd/>
          </a:ln>
        </p:spPr>
      </p:pic>
      <p:sp>
        <p:nvSpPr>
          <p:cNvPr id="22530" name="Text Box 3"/>
          <p:cNvSpPr txBox="1">
            <a:spLocks noChangeArrowheads="1"/>
          </p:cNvSpPr>
          <p:nvPr/>
        </p:nvSpPr>
        <p:spPr bwMode="auto">
          <a:xfrm>
            <a:off x="6248400" y="4876800"/>
            <a:ext cx="2895600" cy="1187450"/>
          </a:xfrm>
          <a:prstGeom prst="rect">
            <a:avLst/>
          </a:prstGeom>
          <a:noFill/>
          <a:ln w="9525">
            <a:noFill/>
            <a:miter lim="800000"/>
            <a:headEnd/>
            <a:tailEnd/>
          </a:ln>
        </p:spPr>
        <p:txBody>
          <a:bodyPr>
            <a:spAutoFit/>
          </a:bodyPr>
          <a:lstStyle/>
          <a:p>
            <a:pPr>
              <a:spcBef>
                <a:spcPct val="50000"/>
              </a:spcBef>
            </a:pPr>
            <a:r>
              <a:rPr lang="en-US" i="1">
                <a:solidFill>
                  <a:schemeClr val="accent2"/>
                </a:solidFill>
              </a:rPr>
              <a:t>Biochemistry         </a:t>
            </a:r>
            <a:r>
              <a:rPr lang="en-US">
                <a:solidFill>
                  <a:schemeClr val="accent2"/>
                </a:solidFill>
              </a:rPr>
              <a:t>D. Voet &amp; J.G. Voet Wiley 2004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integral aspect of religious experience;</a:t>
            </a:r>
          </a:p>
          <a:p>
            <a:r>
              <a:rPr lang="en-US" dirty="0" smtClean="0"/>
              <a:t>recognize aspects of life and human experience which are not captured by a purely materialist or mechanistic view of the world;</a:t>
            </a:r>
          </a:p>
          <a:p>
            <a:r>
              <a:rPr lang="en-US" dirty="0" smtClean="0"/>
              <a:t>"spiritual" as nurturing thoughts, emotions, words and actions that are in harmony with a belief that the entire universe is, in some way, connected;</a:t>
            </a:r>
          </a:p>
          <a:p>
            <a:r>
              <a:rPr lang="en-US" dirty="0" smtClean="0"/>
              <a:t>spirituality as the active connection to some force/power/energy/spirit, facilitating a sense of a </a:t>
            </a:r>
            <a:r>
              <a:rPr lang="en-US" smtClean="0"/>
              <a:t>deep self;</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spirituality?</a:t>
            </a:r>
            <a:endParaRPr lang="en-US" dirty="0"/>
          </a:p>
        </p:txBody>
      </p:sp>
      <p:sp>
        <p:nvSpPr>
          <p:cNvPr id="3" name="Content Placeholder 2"/>
          <p:cNvSpPr>
            <a:spLocks noGrp="1"/>
          </p:cNvSpPr>
          <p:nvPr>
            <p:ph idx="1"/>
          </p:nvPr>
        </p:nvSpPr>
        <p:spPr/>
        <p:txBody>
          <a:bodyPr/>
          <a:lstStyle/>
          <a:p>
            <a:r>
              <a:rPr lang="en-US" dirty="0" smtClean="0"/>
              <a:t>Spirituality, in a wide variety of cultural and religious concepts, is itself often seen as incorporating a spiritual path, along which one advances to achieve a given objective, such as a higher state of awareness, to become perfect human being, outreach wisdom or communion with God or with creation.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disciplines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meditation, prayer, fasting</a:t>
            </a:r>
          </a:p>
          <a:p>
            <a:r>
              <a:rPr lang="en-US" dirty="0" smtClean="0"/>
              <a:t>process in two phases: </a:t>
            </a:r>
          </a:p>
          <a:p>
            <a:pPr lvl="1"/>
            <a:r>
              <a:rPr lang="en-US" dirty="0" smtClean="0"/>
              <a:t>first on inner growth,  </a:t>
            </a:r>
          </a:p>
          <a:p>
            <a:pPr lvl="1"/>
            <a:r>
              <a:rPr lang="en-US" dirty="0" smtClean="0"/>
              <a:t>the second on the manifestation of this result daily in the world.</a:t>
            </a:r>
          </a:p>
          <a:p>
            <a:r>
              <a:rPr lang="en-US" dirty="0" smtClean="0"/>
              <a:t>"Religion is not identical with spirituality; rather religion is the form spirituality takes in civilization." </a:t>
            </a:r>
          </a:p>
          <a:p>
            <a:pPr lvl="1"/>
            <a:r>
              <a:rPr lang="en-US" dirty="0" smtClean="0"/>
              <a:t> yogi William Irwin Thompson</a:t>
            </a:r>
          </a:p>
          <a:p>
            <a:r>
              <a:rPr lang="en-US" dirty="0" smtClean="0"/>
              <a:t>"Where religion ends, spirituality begins“</a:t>
            </a:r>
          </a:p>
          <a:p>
            <a:pPr lvl="1"/>
            <a:r>
              <a:rPr lang="en-US" dirty="0" smtClean="0"/>
              <a:t>-</a:t>
            </a:r>
            <a:r>
              <a:rPr lang="en-US" dirty="0" err="1" smtClean="0"/>
              <a:t>Babuji</a:t>
            </a:r>
            <a:r>
              <a:rPr lang="en-US" dirty="0" smtClean="0"/>
              <a:t> </a:t>
            </a:r>
            <a:r>
              <a:rPr lang="en-US" dirty="0" err="1" smtClean="0"/>
              <a:t>Maharaj</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219200"/>
            <a:ext cx="7772400" cy="1470025"/>
          </a:xfrm>
        </p:spPr>
        <p:txBody>
          <a:bodyPr rtlCol="0">
            <a:normAutofit fontScale="90000"/>
          </a:bodyPr>
          <a:lstStyle/>
          <a:p>
            <a:pPr eaLnBrk="1" fontAlgn="auto" hangingPunct="1">
              <a:spcAft>
                <a:spcPts val="0"/>
              </a:spcAft>
              <a:defRPr/>
            </a:pPr>
            <a:r>
              <a:rPr lang="en-US" dirty="0" smtClean="0"/>
              <a:t>What you want?</a:t>
            </a:r>
            <a:br>
              <a:rPr lang="en-US" dirty="0" smtClean="0"/>
            </a:br>
            <a:r>
              <a:rPr lang="en-US" dirty="0" smtClean="0"/>
              <a:t>Bliss or Misery;</a:t>
            </a:r>
            <a:br>
              <a:rPr lang="en-US" dirty="0" smtClean="0"/>
            </a:br>
            <a:r>
              <a:rPr lang="en-US" dirty="0" err="1" smtClean="0"/>
              <a:t>Atma</a:t>
            </a:r>
            <a:r>
              <a:rPr lang="en-US" dirty="0" smtClean="0"/>
              <a:t> conscious or Body conscious.</a:t>
            </a:r>
            <a:endParaRPr lang="en-US" dirty="0"/>
          </a:p>
        </p:txBody>
      </p:sp>
      <p:sp>
        <p:nvSpPr>
          <p:cNvPr id="4" name="Subtitle 3"/>
          <p:cNvSpPr>
            <a:spLocks noGrp="1"/>
          </p:cNvSpPr>
          <p:nvPr>
            <p:ph type="subTitle" idx="1"/>
          </p:nvPr>
        </p:nvSpPr>
        <p:spPr>
          <a:xfrm>
            <a:off x="1371600" y="4114800"/>
            <a:ext cx="6400800" cy="1752600"/>
          </a:xfrm>
        </p:spPr>
        <p:txBody>
          <a:bodyPr rtlCol="0">
            <a:normAutofit/>
          </a:bodyPr>
          <a:lstStyle/>
          <a:p>
            <a:pPr eaLnBrk="1" fontAlgn="auto" hangingPunct="1">
              <a:spcAft>
                <a:spcPts val="0"/>
              </a:spcAft>
              <a:buFont typeface="Arial" pitchFamily="34" charset="0"/>
              <a:buNone/>
              <a:defRPr/>
            </a:pPr>
            <a:r>
              <a:rPr lang="en-US" b="1" dirty="0" smtClean="0">
                <a:effectLst>
                  <a:outerShdw blurRad="38100" dist="38100" dir="2700000" algn="tl">
                    <a:srgbClr val="000000">
                      <a:alpha val="43137"/>
                    </a:srgbClr>
                  </a:outerShdw>
                </a:effectLst>
              </a:rPr>
              <a:t>It is your choice.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Content Placeholder 3" descr="flower.gif"/>
          <p:cNvPicPr>
            <a:picLocks noGrp="1" noChangeAspect="1"/>
          </p:cNvPicPr>
          <p:nvPr>
            <p:ph sz="half" idx="1"/>
          </p:nvPr>
        </p:nvPicPr>
        <p:blipFill>
          <a:blip r:embed="rId2" cstate="print"/>
          <a:srcRect/>
          <a:stretch>
            <a:fillRect/>
          </a:stretch>
        </p:blipFill>
        <p:spPr>
          <a:xfrm>
            <a:off x="741363" y="1082675"/>
            <a:ext cx="3924300" cy="5238750"/>
          </a:xfrm>
        </p:spPr>
      </p:pic>
      <p:sp>
        <p:nvSpPr>
          <p:cNvPr id="7" name="Rectangle 6"/>
          <p:cNvSpPr/>
          <p:nvPr/>
        </p:nvSpPr>
        <p:spPr>
          <a:xfrm rot="20091175">
            <a:off x="4810422" y="3077785"/>
            <a:ext cx="3932488"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Amoeba movement</a:t>
            </a:r>
            <a:endParaRPr lang="en-US" dirty="0"/>
          </a:p>
        </p:txBody>
      </p:sp>
      <p:pic>
        <p:nvPicPr>
          <p:cNvPr id="4" name="prot_03.avi">
            <a:hlinkClick r:id="" action="ppaction://media"/>
          </p:cNvPr>
          <p:cNvPicPr>
            <a:picLocks noGrp="1" noRot="1" noChangeAspect="1"/>
          </p:cNvPicPr>
          <p:nvPr>
            <p:ph idx="1"/>
            <a:videoFile r:link="rId1"/>
          </p:nvPr>
        </p:nvPicPr>
        <p:blipFill>
          <a:blip r:embed="rId3" cstate="print"/>
          <a:stretch>
            <a:fillRect/>
          </a:stretch>
        </p:blipFill>
        <p:spPr>
          <a:xfrm>
            <a:off x="1752600" y="1600200"/>
            <a:ext cx="6405606" cy="4737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Who am I?</a:t>
            </a:r>
          </a:p>
        </p:txBody>
      </p:sp>
      <p:pic>
        <p:nvPicPr>
          <p:cNvPr id="25602" name="Picture 2" descr="C:\Documents and Settings\pushparaj\My Documents\My Pictures\spiritual\pancha mahabhutas.jpg"/>
          <p:cNvPicPr>
            <a:picLocks noGrp="1" noChangeAspect="1" noChangeArrowheads="1"/>
          </p:cNvPicPr>
          <p:nvPr>
            <p:ph idx="1"/>
          </p:nvPr>
        </p:nvPicPr>
        <p:blipFill>
          <a:blip r:embed="rId2" cstate="print"/>
          <a:srcRect/>
          <a:stretch>
            <a:fillRect/>
          </a:stretch>
        </p:blipFill>
        <p:spPr>
          <a:xfrm>
            <a:off x="838200" y="1131888"/>
            <a:ext cx="7467600" cy="5445125"/>
          </a:xfrm>
        </p:spPr>
      </p:pic>
      <p:sp>
        <p:nvSpPr>
          <p:cNvPr id="25603" name="TextBox 4"/>
          <p:cNvSpPr txBox="1">
            <a:spLocks noChangeArrowheads="1"/>
          </p:cNvSpPr>
          <p:nvPr/>
        </p:nvSpPr>
        <p:spPr bwMode="auto">
          <a:xfrm>
            <a:off x="3429000" y="3352800"/>
            <a:ext cx="2971800" cy="646113"/>
          </a:xfrm>
          <a:prstGeom prst="rect">
            <a:avLst/>
          </a:prstGeom>
          <a:solidFill>
            <a:schemeClr val="accent2"/>
          </a:solidFill>
          <a:ln w="9525">
            <a:noFill/>
            <a:miter lim="800000"/>
            <a:headEnd/>
            <a:tailEnd/>
          </a:ln>
        </p:spPr>
        <p:txBody>
          <a:bodyPr>
            <a:spAutoFit/>
          </a:bodyPr>
          <a:lstStyle/>
          <a:p>
            <a:pPr algn="ctr"/>
            <a:r>
              <a:rPr lang="en-US">
                <a:latin typeface="Calibri" pitchFamily="34" charset="0"/>
              </a:rPr>
              <a:t>My body is created by these        Pancha Mahabhut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spermetozoa</a:t>
            </a:r>
            <a:r>
              <a:rPr lang="en-US" dirty="0" smtClean="0"/>
              <a:t> fertilizing ovum</a:t>
            </a:r>
            <a:endParaRPr lang="en-US" dirty="0"/>
          </a:p>
        </p:txBody>
      </p:sp>
      <p:pic>
        <p:nvPicPr>
          <p:cNvPr id="5" name="009-SUNDAY-THE JOURNEY.mp3">
            <a:hlinkClick r:id="" action="ppaction://media"/>
          </p:cNvPr>
          <p:cNvPicPr>
            <a:picLocks noGrp="1" noRot="1" noChangeAspect="1"/>
          </p:cNvPicPr>
          <p:nvPr>
            <p:ph idx="1"/>
            <a:audioFile r:link="rId1"/>
          </p:nvPr>
        </p:nvPicPr>
        <p:blipFill>
          <a:blip r:embed="rId4" cstate="print"/>
          <a:stretch>
            <a:fillRect/>
          </a:stretch>
        </p:blipFill>
        <p:spPr>
          <a:xfrm flipH="1" flipV="1">
            <a:off x="8229600" y="0"/>
            <a:ext cx="633412" cy="633412"/>
          </a:xfrm>
          <a:prstGeom prst="rect">
            <a:avLst/>
          </a:prstGeom>
        </p:spPr>
      </p:pic>
      <p:pic>
        <p:nvPicPr>
          <p:cNvPr id="7" name="avi.avi">
            <a:hlinkClick r:id="" action="ppaction://media"/>
          </p:cNvPr>
          <p:cNvPicPr>
            <a:picLocks noRot="1" noChangeAspect="1"/>
          </p:cNvPicPr>
          <p:nvPr>
            <a:videoFile r:link="rId2"/>
          </p:nvPr>
        </p:nvPicPr>
        <p:blipFill>
          <a:blip r:embed="rId5" cstate="print"/>
          <a:stretch>
            <a:fillRect/>
          </a:stretch>
        </p:blipFill>
        <p:spPr>
          <a:xfrm>
            <a:off x="1524000" y="15240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777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repeatCount="indefinite" fill="hold" display="0">
                  <p:stCondLst>
                    <p:cond delay="indefinite"/>
                  </p:stCondLst>
                  <p:endCondLst>
                    <p:cond evt="onPrev" delay="0">
                      <p:tgtEl>
                        <p:sldTgt/>
                      </p:tgtEl>
                    </p:cond>
                    <p:cond evt="onStopAudio" delay="0">
                      <p:tgtEl>
                        <p:sldTgt/>
                      </p:tgtEl>
                    </p:cond>
                  </p:endCondLst>
                </p:cTn>
                <p:tgtEl>
                  <p:spTgt spid="5"/>
                </p:tgtEl>
              </p:cMediaNode>
            </p:audio>
            <p:video>
              <p:cMediaNode>
                <p:cTn id="11" fill="hold" display="0">
                  <p:stCondLst>
                    <p:cond delay="indefinite"/>
                  </p:stCondLst>
                  <p:endCondLst>
                    <p:cond evt="onNext" delay="0">
                      <p:tgtEl>
                        <p:sldTgt/>
                      </p:tgtEl>
                    </p:cond>
                    <p:cond evt="onPrev" delay="0">
                      <p:tgtEl>
                        <p:sldTgt/>
                      </p:tgtEl>
                    </p:cond>
                  </p:end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rtlCol="0">
            <a:normAutofit fontScale="90000"/>
          </a:bodyPr>
          <a:lstStyle/>
          <a:p>
            <a:pPr eaLnBrk="1" fontAlgn="auto" hangingPunct="1">
              <a:spcAft>
                <a:spcPts val="0"/>
              </a:spcAft>
              <a:defRPr/>
            </a:pPr>
            <a:r>
              <a:rPr lang="en-US" dirty="0" smtClean="0"/>
              <a:t>Physical= Body = Disease</a:t>
            </a:r>
            <a:br>
              <a:rPr lang="en-US" dirty="0" smtClean="0"/>
            </a:br>
            <a:r>
              <a:rPr lang="en-US" dirty="0" smtClean="0"/>
              <a:t>Its origin?</a:t>
            </a:r>
            <a:br>
              <a:rPr lang="en-US" dirty="0" smtClean="0"/>
            </a:br>
            <a:endParaRPr lang="en-US" dirty="0"/>
          </a:p>
        </p:txBody>
      </p:sp>
      <p:sp>
        <p:nvSpPr>
          <p:cNvPr id="33794" name="Content Placeholder 2"/>
          <p:cNvSpPr>
            <a:spLocks noGrp="1"/>
          </p:cNvSpPr>
          <p:nvPr>
            <p:ph sz="quarter" idx="1"/>
          </p:nvPr>
        </p:nvSpPr>
        <p:spPr/>
        <p:txBody>
          <a:bodyPr/>
          <a:lstStyle/>
          <a:p>
            <a:pPr eaLnBrk="1" hangingPunct="1">
              <a:buFont typeface="Arial" charset="0"/>
              <a:buNone/>
            </a:pPr>
            <a:endParaRPr lang="en-US" smtClean="0"/>
          </a:p>
          <a:p>
            <a:pPr lvl="1" eaLnBrk="1" hangingPunct="1"/>
            <a:endParaRPr lang="en-US" smtClean="0"/>
          </a:p>
          <a:p>
            <a:pPr lvl="1" eaLnBrk="1" hangingPunct="1"/>
            <a:endParaRPr lang="en-US" smtClean="0"/>
          </a:p>
          <a:p>
            <a:pPr lvl="1" eaLnBrk="1" hangingPunct="1"/>
            <a:endParaRPr lang="en-US" smtClean="0"/>
          </a:p>
        </p:txBody>
      </p:sp>
      <p:pic>
        <p:nvPicPr>
          <p:cNvPr id="33795" name="Picture 12" descr="http://www.google.com.np/images?q=tbn:ZVPybgWR1dxGcM::esoriano.files.wordpress.com/2007/05/human_body.jpg&amp;h=94&amp;w=70&amp;usg=__0YXk2T_YWkdiwC-iHtFbiphXxWM=">
            <a:hlinkClick r:id="rId2"/>
          </p:cNvPr>
          <p:cNvPicPr>
            <a:picLocks noChangeAspect="1" noChangeArrowheads="1"/>
          </p:cNvPicPr>
          <p:nvPr/>
        </p:nvPicPr>
        <p:blipFill>
          <a:blip r:embed="rId3" cstate="print"/>
          <a:srcRect/>
          <a:stretch>
            <a:fillRect/>
          </a:stretch>
        </p:blipFill>
        <p:spPr bwMode="auto">
          <a:xfrm>
            <a:off x="228600" y="2514600"/>
            <a:ext cx="1524000" cy="2046288"/>
          </a:xfrm>
          <a:prstGeom prst="rect">
            <a:avLst/>
          </a:prstGeom>
          <a:solidFill>
            <a:srgbClr val="FF0000"/>
          </a:solidFill>
          <a:ln w="9525">
            <a:noFill/>
            <a:miter lim="800000"/>
            <a:headEnd/>
            <a:tailEnd/>
          </a:ln>
        </p:spPr>
      </p:pic>
      <p:sp>
        <p:nvSpPr>
          <p:cNvPr id="6" name="Oval 5"/>
          <p:cNvSpPr/>
          <p:nvPr/>
        </p:nvSpPr>
        <p:spPr>
          <a:xfrm>
            <a:off x="1981200" y="1752600"/>
            <a:ext cx="3733800" cy="3733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70C0"/>
              </a:solidFill>
            </a:endParaRPr>
          </a:p>
          <a:p>
            <a:pPr algn="ctr" fontAlgn="auto">
              <a:spcBef>
                <a:spcPts val="0"/>
              </a:spcBef>
              <a:spcAft>
                <a:spcPts val="0"/>
              </a:spcAft>
              <a:defRPr/>
            </a:pPr>
            <a:endParaRPr lang="en-US" dirty="0">
              <a:solidFill>
                <a:srgbClr val="0070C0"/>
              </a:solidFill>
            </a:endParaRPr>
          </a:p>
        </p:txBody>
      </p:sp>
      <p:sp>
        <p:nvSpPr>
          <p:cNvPr id="7" name="Rectangle 6"/>
          <p:cNvSpPr/>
          <p:nvPr/>
        </p:nvSpPr>
        <p:spPr>
          <a:xfrm>
            <a:off x="2057400" y="1905000"/>
            <a:ext cx="3599671" cy="3477875"/>
          </a:xfrm>
          <a:prstGeom prst="rect">
            <a:avLst/>
          </a:prstGeom>
          <a:noFill/>
        </p:spPr>
        <p:txBody>
          <a:bodyPr>
            <a:spAutoFit/>
          </a:bodyPr>
          <a:lstStyle/>
          <a:p>
            <a:pPr algn="ctr" fontAlgn="auto">
              <a:spcBef>
                <a:spcPts val="0"/>
              </a:spcBef>
              <a:spcAft>
                <a:spcPts val="0"/>
              </a:spcAft>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External</a:t>
            </a:r>
          </a:p>
          <a:p>
            <a:pPr algn="ctr" fontAlgn="auto">
              <a:spcBef>
                <a:spcPts val="0"/>
              </a:spcBef>
              <a:spcAft>
                <a:spcPts val="0"/>
              </a:spcAft>
              <a:defRPr/>
            </a:pP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a:p>
            <a:pPr algn="ctr" fontAlgn="auto">
              <a:spcBef>
                <a:spcPts val="0"/>
              </a:spcBef>
              <a:spcAft>
                <a:spcPts val="0"/>
              </a:spcAft>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Environment</a:t>
            </a:r>
          </a:p>
          <a:p>
            <a:pPr algn="ctr" fontAlgn="auto">
              <a:spcBef>
                <a:spcPts val="0"/>
              </a:spcBef>
              <a:spcAft>
                <a:spcPts val="0"/>
              </a:spcAft>
              <a:defRPr/>
            </a:pP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a:p>
            <a:pPr algn="ctr" fontAlgn="auto">
              <a:spcBef>
                <a:spcPts val="0"/>
              </a:spcBef>
              <a:spcAft>
                <a:spcPts val="0"/>
              </a:spcAft>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Internal</a:t>
            </a:r>
          </a:p>
        </p:txBody>
      </p:sp>
      <p:sp>
        <p:nvSpPr>
          <p:cNvPr id="8" name="Down Arrow 7"/>
          <p:cNvSpPr/>
          <p:nvPr/>
        </p:nvSpPr>
        <p:spPr>
          <a:xfrm>
            <a:off x="3657600" y="39624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Up Arrow 8"/>
          <p:cNvSpPr/>
          <p:nvPr/>
        </p:nvSpPr>
        <p:spPr>
          <a:xfrm>
            <a:off x="3657600" y="2590800"/>
            <a:ext cx="3048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800" name="Picture 2" descr="C:\Documents and Settings\pushparaj\My Documents\My Pictures\spiritual\earth-asia-300.jpg"/>
          <p:cNvPicPr>
            <a:picLocks noChangeAspect="1" noChangeArrowheads="1"/>
          </p:cNvPicPr>
          <p:nvPr/>
        </p:nvPicPr>
        <p:blipFill>
          <a:blip r:embed="rId4" cstate="print"/>
          <a:srcRect/>
          <a:stretch>
            <a:fillRect/>
          </a:stretch>
        </p:blipFill>
        <p:spPr bwMode="auto">
          <a:xfrm>
            <a:off x="5715000" y="1752600"/>
            <a:ext cx="32385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3234</Words>
  <Application>Microsoft Office PowerPoint</Application>
  <PresentationFormat>On-screen Show (4:3)</PresentationFormat>
  <Paragraphs>324</Paragraphs>
  <Slides>54</Slides>
  <Notes>4</Notes>
  <HiddenSlides>0</HiddenSlides>
  <MMClips>5</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Metaphysical Health</vt:lpstr>
      <vt:lpstr>The first question…………………..</vt:lpstr>
      <vt:lpstr>The Journey……………….</vt:lpstr>
      <vt:lpstr>Slide 4</vt:lpstr>
      <vt:lpstr>Slide 5</vt:lpstr>
      <vt:lpstr>Amoeba movement</vt:lpstr>
      <vt:lpstr>Who am I?</vt:lpstr>
      <vt:lpstr>Video spermetozoa fertilizing ovum</vt:lpstr>
      <vt:lpstr>Physical= Body = Disease Its origin? </vt:lpstr>
      <vt:lpstr>The physical brain for body has other dimension…………</vt:lpstr>
      <vt:lpstr>Development of body consciousness</vt:lpstr>
      <vt:lpstr>Metaphysics</vt:lpstr>
      <vt:lpstr>Slide 13</vt:lpstr>
      <vt:lpstr>Consciousness</vt:lpstr>
      <vt:lpstr>Dr. Masaru Emoto's The True Power of Water: hypothesis: "Water shows different shapes of ice crystals depending on the information it has received."</vt:lpstr>
      <vt:lpstr>Types of person</vt:lpstr>
      <vt:lpstr>Slide 17</vt:lpstr>
      <vt:lpstr>Slide 18</vt:lpstr>
      <vt:lpstr>Slide 19</vt:lpstr>
      <vt:lpstr>Slide 20</vt:lpstr>
      <vt:lpstr>Slide 21</vt:lpstr>
      <vt:lpstr>Thinking Process</vt:lpstr>
      <vt:lpstr>Upper and lower metaphysical neurology</vt:lpstr>
      <vt:lpstr>Ivan Pavlov’s experiment (1927)</vt:lpstr>
      <vt:lpstr>Walter Bradford Cannon, MA, MD (1871– 1945)</vt:lpstr>
      <vt:lpstr>Psychoneuroimmunology (PNI)</vt:lpstr>
      <vt:lpstr>Psychoneuroimmunology (PNI)</vt:lpstr>
      <vt:lpstr>MIND: Thoughts, Emotions, Attitudes, Memories</vt:lpstr>
      <vt:lpstr>Endorphins</vt:lpstr>
      <vt:lpstr>Endorphins</vt:lpstr>
      <vt:lpstr>BMJ 2011;342:c7086:10.1136/bmj.c7086</vt:lpstr>
      <vt:lpstr>Development of Aatma consciousness</vt:lpstr>
      <vt:lpstr>Meditation</vt:lpstr>
      <vt:lpstr>Slide 34</vt:lpstr>
      <vt:lpstr>Types of meditation Practice</vt:lpstr>
      <vt:lpstr>Physiologic effect in Adult</vt:lpstr>
      <vt:lpstr>Slide 37</vt:lpstr>
      <vt:lpstr>Neuroimaging, FMRI,blood flow studies:</vt:lpstr>
      <vt:lpstr>Paediatric studies</vt:lpstr>
      <vt:lpstr>Thought Pyramid</vt:lpstr>
      <vt:lpstr>Purification Process: Meditation</vt:lpstr>
      <vt:lpstr>Burn Out Syndrome: 1970</vt:lpstr>
      <vt:lpstr>Burn Out Syndrome</vt:lpstr>
      <vt:lpstr>Burn Out Syndrome</vt:lpstr>
      <vt:lpstr>Monday, October 11, 2010 NY Times</vt:lpstr>
      <vt:lpstr>Every birth can survive for 90 years</vt:lpstr>
      <vt:lpstr>Swiss Age</vt:lpstr>
      <vt:lpstr>Health </vt:lpstr>
      <vt:lpstr>  Disease: Any deviation from or interruption of the normal structure or function of any body part, organ, or system that is manifested by a characteristic set of symptoms and signs and whose etiology, pathology, and prognosis may be known or unknown.  Health: Health is a state of complete physical, mental and social well-being and not merely the absence of disease or infirmity. (1948 WHO) An expansion of the WHO definition may be necessary to include a spiritual dimension of health if social scientists can agree that spirituality is part of health and not merely an influence.   James S Larson. The World Health Organization's definition of health: Social versus spiritual health . 1996 Social Indicators Research. Volume 38, Number 2. 181-192,  </vt:lpstr>
      <vt:lpstr>Definitions</vt:lpstr>
      <vt:lpstr>What is spirituality?</vt:lpstr>
      <vt:lpstr>Spiritual disciplines</vt:lpstr>
      <vt:lpstr>What you want? Bliss or Misery; Atma conscious or Body conscious.</vt:lpstr>
      <vt:lpstr>Slide 54</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Pushpa Raj Sharma</dc:creator>
  <cp:lastModifiedBy>Pushpa Raj Sharma</cp:lastModifiedBy>
  <cp:revision>21</cp:revision>
  <dcterms:created xsi:type="dcterms:W3CDTF">2010-12-27T05:59:02Z</dcterms:created>
  <dcterms:modified xsi:type="dcterms:W3CDTF">2011-01-13T05:19:32Z</dcterms:modified>
</cp:coreProperties>
</file>